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0"/>
  </p:notesMasterIdLst>
  <p:handoutMasterIdLst>
    <p:handoutMasterId r:id="rId31"/>
  </p:handoutMasterIdLst>
  <p:sldIdLst>
    <p:sldId id="256" r:id="rId5"/>
    <p:sldId id="474" r:id="rId6"/>
    <p:sldId id="257" r:id="rId7"/>
    <p:sldId id="282" r:id="rId8"/>
    <p:sldId id="475" r:id="rId9"/>
    <p:sldId id="279" r:id="rId10"/>
    <p:sldId id="325" r:id="rId11"/>
    <p:sldId id="265" r:id="rId12"/>
    <p:sldId id="476" r:id="rId13"/>
    <p:sldId id="477" r:id="rId14"/>
    <p:sldId id="478" r:id="rId15"/>
    <p:sldId id="482" r:id="rId16"/>
    <p:sldId id="280" r:id="rId17"/>
    <p:sldId id="327" r:id="rId18"/>
    <p:sldId id="480" r:id="rId19"/>
    <p:sldId id="479" r:id="rId20"/>
    <p:sldId id="469" r:id="rId21"/>
    <p:sldId id="481" r:id="rId22"/>
    <p:sldId id="328" r:id="rId23"/>
    <p:sldId id="472" r:id="rId24"/>
    <p:sldId id="473" r:id="rId25"/>
    <p:sldId id="467" r:id="rId26"/>
    <p:sldId id="468" r:id="rId27"/>
    <p:sldId id="470" r:id="rId28"/>
    <p:sldId id="471" r:id="rId2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E powerpoint template" id="{1EFFF720-98EF-D645-AFB2-89C2470DC210}">
          <p14:sldIdLst>
            <p14:sldId id="256"/>
            <p14:sldId id="474"/>
            <p14:sldId id="257"/>
            <p14:sldId id="282"/>
            <p14:sldId id="475"/>
            <p14:sldId id="279"/>
            <p14:sldId id="325"/>
            <p14:sldId id="265"/>
            <p14:sldId id="476"/>
            <p14:sldId id="477"/>
            <p14:sldId id="478"/>
            <p14:sldId id="482"/>
            <p14:sldId id="280"/>
            <p14:sldId id="327"/>
            <p14:sldId id="480"/>
            <p14:sldId id="479"/>
            <p14:sldId id="469"/>
            <p14:sldId id="481"/>
            <p14:sldId id="328"/>
            <p14:sldId id="472"/>
            <p14:sldId id="473"/>
            <p14:sldId id="467"/>
            <p14:sldId id="468"/>
            <p14:sldId id="470"/>
            <p14:sldId id="4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0054"/>
    <a:srgbClr val="003893"/>
    <a:srgbClr val="E28C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autoAdjust="0"/>
    <p:restoredTop sz="93989" autoAdjust="0"/>
  </p:normalViewPr>
  <p:slideViewPr>
    <p:cSldViewPr snapToGrid="0" snapToObjects="1">
      <p:cViewPr varScale="1">
        <p:scale>
          <a:sx n="72" d="100"/>
          <a:sy n="72" d="100"/>
        </p:scale>
        <p:origin x="105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9" d="100"/>
          <a:sy n="69" d="100"/>
        </p:scale>
        <p:origin x="326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B7E2E82-72CD-0544-803E-ECCCB1A6640C}" type="datetimeFigureOut">
              <a:rPr lang="en-US" smtClean="0"/>
              <a:t>10/16/2019</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13868A9-83B6-F748-BF71-689B21C27285}" type="slidenum">
              <a:rPr lang="en-US" smtClean="0"/>
              <a:t>‹#›</a:t>
            </a:fld>
            <a:endParaRPr lang="en-US"/>
          </a:p>
        </p:txBody>
      </p:sp>
    </p:spTree>
    <p:extLst>
      <p:ext uri="{BB962C8B-B14F-4D97-AF65-F5344CB8AC3E}">
        <p14:creationId xmlns:p14="http://schemas.microsoft.com/office/powerpoint/2010/main" val="378571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CBE4FC7-C1BC-BD40-85E8-F7D387FACD0C}" type="datetimeFigureOut">
              <a:rPr lang="en-US" smtClean="0"/>
              <a:t>10/16/2019</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B0B3131-83C0-9847-95A8-B83A12FBB63A}" type="slidenum">
              <a:rPr lang="en-US" smtClean="0"/>
              <a:t>‹#›</a:t>
            </a:fld>
            <a:endParaRPr lang="en-US"/>
          </a:p>
        </p:txBody>
      </p:sp>
    </p:spTree>
    <p:extLst>
      <p:ext uri="{BB962C8B-B14F-4D97-AF65-F5344CB8AC3E}">
        <p14:creationId xmlns:p14="http://schemas.microsoft.com/office/powerpoint/2010/main" val="21044043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hbr.org/2008/07/the-competitive-imperative-of-learning"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www.scientificamerican.com/article/how-diversity-makes-us-smarter/" TargetMode="External"/><Relationship Id="rId4" Type="http://schemas.openxmlformats.org/officeDocument/2006/relationships/hyperlink" Target="http://asq.sagepub.com/content/47/2/296.short"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br.org/2008/07/the-competitive-imperative-of-learning"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www.scientificamerican.com/article/how-diversity-makes-us-smarter/" TargetMode="External"/><Relationship Id="rId4" Type="http://schemas.openxmlformats.org/officeDocument/2006/relationships/hyperlink" Target="http://asq.sagepub.com/content/47/2/296.shor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hbr.org/2008/07/the-competitive-imperative-of-learning"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www.scientificamerican.com/article/how-diversity-makes-us-smarter/" TargetMode="External"/><Relationship Id="rId4" Type="http://schemas.openxmlformats.org/officeDocument/2006/relationships/hyperlink" Target="http://asq.sagepub.com/content/47/2/296.short"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a:t>
            </a:fld>
            <a:endParaRPr lang="en-US"/>
          </a:p>
        </p:txBody>
      </p:sp>
    </p:spTree>
    <p:extLst>
      <p:ext uri="{BB962C8B-B14F-4D97-AF65-F5344CB8AC3E}">
        <p14:creationId xmlns:p14="http://schemas.microsoft.com/office/powerpoint/2010/main" val="1132157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Differential attainment (DA) is a term used to describe situations where groups who share protected characteristics are less successful than other groups. </a:t>
            </a:r>
          </a:p>
          <a:p>
            <a:r>
              <a:rPr lang="en-US" dirty="0"/>
              <a:t> </a:t>
            </a:r>
          </a:p>
          <a:p>
            <a:r>
              <a:rPr lang="en-US" dirty="0"/>
              <a:t>Differential attainment exists across many of the characteristics protected by the Equality Act 2010 for example: </a:t>
            </a:r>
          </a:p>
          <a:p>
            <a:r>
              <a:rPr lang="en-US" dirty="0"/>
              <a:t> </a:t>
            </a:r>
          </a:p>
          <a:p>
            <a:r>
              <a:rPr lang="en-US" dirty="0"/>
              <a:t>	Gender: Men have poorer exam results than women.</a:t>
            </a:r>
          </a:p>
          <a:p>
            <a:r>
              <a:rPr lang="en-US" dirty="0"/>
              <a:t>	Race: Black and minority ethnic doctors have lower pass rates 	than their white counterparts.  </a:t>
            </a:r>
          </a:p>
          <a:p>
            <a:r>
              <a:rPr lang="en-US" dirty="0"/>
              <a:t> </a:t>
            </a:r>
          </a:p>
          <a:p>
            <a:r>
              <a:rPr lang="en-US" dirty="0"/>
              <a:t>This has been </a:t>
            </a:r>
            <a:r>
              <a:rPr lang="en-US" dirty="0" err="1"/>
              <a:t>recognised</a:t>
            </a:r>
            <a:r>
              <a:rPr lang="en-US" dirty="0"/>
              <a:t> as a challenge for medical professionals and educators since the 1990s, and has been observed in both undergraduate and postgraduate contexts. It’s not limited to medical education, it occurs in many other professions.</a:t>
            </a:r>
          </a:p>
          <a:p>
            <a:endParaRPr lang="en-GB" dirty="0"/>
          </a:p>
        </p:txBody>
      </p:sp>
      <p:sp>
        <p:nvSpPr>
          <p:cNvPr id="4" name="Slide Number Placeholder 3"/>
          <p:cNvSpPr>
            <a:spLocks noGrp="1"/>
          </p:cNvSpPr>
          <p:nvPr>
            <p:ph type="sldNum" sz="quarter" idx="10"/>
          </p:nvPr>
        </p:nvSpPr>
        <p:spPr/>
        <p:txBody>
          <a:bodyPr/>
          <a:lstStyle/>
          <a:p>
            <a:fld id="{B185DDAC-B075-446E-9B12-7296C4AAF8EB}"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945694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3</a:t>
            </a:fld>
            <a:endParaRPr lang="en-US"/>
          </a:p>
        </p:txBody>
      </p:sp>
    </p:spTree>
    <p:extLst>
      <p:ext uri="{BB962C8B-B14F-4D97-AF65-F5344CB8AC3E}">
        <p14:creationId xmlns:p14="http://schemas.microsoft.com/office/powerpoint/2010/main" val="228671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817563"/>
            <a:ext cx="5435600" cy="40767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66035"/>
            <a:fld id="{112AAF16-D474-4ADE-8C19-94528E8DEFFC}" type="slidenum">
              <a:rPr lang="en-GB">
                <a:solidFill>
                  <a:prstClr val="black"/>
                </a:solidFill>
                <a:latin typeface="Calibri"/>
              </a:rPr>
              <a:pPr defTabSz="966035"/>
              <a:t>14</a:t>
            </a:fld>
            <a:endParaRPr lang="en-GB">
              <a:solidFill>
                <a:prstClr val="black"/>
              </a:solidFill>
              <a:latin typeface="Calibri"/>
            </a:endParaRPr>
          </a:p>
        </p:txBody>
      </p:sp>
    </p:spTree>
    <p:extLst>
      <p:ext uri="{BB962C8B-B14F-4D97-AF65-F5344CB8AC3E}">
        <p14:creationId xmlns:p14="http://schemas.microsoft.com/office/powerpoint/2010/main" val="2937459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17</a:t>
            </a:fld>
            <a:endParaRPr lang="en-US"/>
          </a:p>
        </p:txBody>
      </p:sp>
    </p:spTree>
    <p:extLst>
      <p:ext uri="{BB962C8B-B14F-4D97-AF65-F5344CB8AC3E}">
        <p14:creationId xmlns:p14="http://schemas.microsoft.com/office/powerpoint/2010/main" val="51687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817563"/>
            <a:ext cx="5435600" cy="4076700"/>
          </a:xfrm>
        </p:spPr>
      </p:sp>
      <p:sp>
        <p:nvSpPr>
          <p:cNvPr id="3" name="Notes Placeholder 2"/>
          <p:cNvSpPr>
            <a:spLocks noGrp="1"/>
          </p:cNvSpPr>
          <p:nvPr>
            <p:ph type="body" idx="1"/>
          </p:nvPr>
        </p:nvSpPr>
        <p:spPr/>
        <p:txBody>
          <a:bodyPr/>
          <a:lstStyle/>
          <a:p>
            <a:r>
              <a:rPr lang="en-GB" altLang="en-US" dirty="0">
                <a:solidFill>
                  <a:srgbClr val="000000"/>
                </a:solidFill>
                <a:latin typeface="Arial" panose="020B0604020202020204" pitchFamily="34" charset="0"/>
              </a:rPr>
              <a:t>Psychological safety – “being able t</a:t>
            </a:r>
            <a:r>
              <a:rPr lang="en-GB" altLang="en-US" dirty="0">
                <a:solidFill>
                  <a:srgbClr val="001BA0"/>
                </a:solidFill>
                <a:latin typeface="Arial" panose="020B0604020202020204" pitchFamily="34" charset="0"/>
              </a:rPr>
              <a:t>o show and employ one's self without fear of negative consequences of self-image, status or career" (Kahn 1990, p. 708).</a:t>
            </a:r>
          </a:p>
          <a:p>
            <a:r>
              <a:rPr lang="en-GB" altLang="en-US" dirty="0">
                <a:latin typeface="Arial" panose="020B0604020202020204" pitchFamily="34" charset="0"/>
              </a:rPr>
              <a:t>Psychological safety describes a climate where people recognize their ability and responsibility to overcome fear and reluctance to speak up with potentially controversial ideas or questions.</a:t>
            </a:r>
          </a:p>
          <a:p>
            <a:r>
              <a:rPr lang="en-GB" altLang="en-US" dirty="0">
                <a:latin typeface="Arial" panose="020B0604020202020204" pitchFamily="34" charset="0"/>
              </a:rPr>
              <a:t>Psychological safety is a property of the team as a whole. It is not enough for a few team members to feel comfortable speaking up, even if one of them is the team leader. If others on the team remain hesitant to contribute their views, the team is still likely to suffer the consequences of a psychologically unsafe climate.</a:t>
            </a:r>
          </a:p>
          <a:p>
            <a:r>
              <a:rPr lang="en-GB" altLang="en-US" dirty="0">
                <a:latin typeface="Arial" panose="020B0604020202020204" pitchFamily="34" charset="0"/>
              </a:rPr>
              <a:t>For team leaders and other senior members, their own comfort in speaking up is probably less important for establishing psychological safety than the way they respond when other members voice concerns.</a:t>
            </a:r>
          </a:p>
          <a:p>
            <a:endParaRPr lang="en-GB" altLang="en-US" dirty="0">
              <a:latin typeface="Arial" panose="020B0604020202020204" pitchFamily="34" charset="0"/>
            </a:endParaRPr>
          </a:p>
          <a:p>
            <a:r>
              <a:rPr lang="en-GB" altLang="en-US" dirty="0">
                <a:latin typeface="Arial" panose="020B0604020202020204" pitchFamily="34" charset="0"/>
              </a:rPr>
              <a:t>How can team members foster psychological safety? </a:t>
            </a:r>
            <a:r>
              <a:rPr lang="en-GB" altLang="en-US" dirty="0">
                <a:latin typeface="Arial" panose="020B0604020202020204" pitchFamily="34" charset="0"/>
                <a:hlinkClick r:id="rId3"/>
              </a:rPr>
              <a:t>Simply by starting small</a:t>
            </a:r>
            <a:r>
              <a:rPr lang="en-GB" altLang="en-US" dirty="0">
                <a:latin typeface="Arial" panose="020B0604020202020204" pitchFamily="34" charset="0"/>
              </a:rPr>
              <a:t>. Take small risks by picking spots to challenge one another or contribute a new idea. Ask someone else to weigh in with their expertise, even when (or especially when) you think it might challenge your own thinking. </a:t>
            </a:r>
            <a:r>
              <a:rPr lang="en-GB" altLang="en-US" dirty="0">
                <a:latin typeface="Arial" panose="020B0604020202020204" pitchFamily="34" charset="0"/>
                <a:hlinkClick r:id="rId4"/>
              </a:rPr>
              <a:t>When team members think that their expertise is valued, good things happen</a:t>
            </a:r>
            <a:r>
              <a:rPr lang="en-GB" altLang="en-US" dirty="0">
                <a:latin typeface="Arial" panose="020B0604020202020204" pitchFamily="34" charset="0"/>
              </a:rPr>
              <a:t>. Small risks that end well are emulated. Acknowledging and appreciating a team member who takes such a risk - offers a new idea, admits an error, asks a question - is a powerful tactic for inspiring others to follow suit. </a:t>
            </a:r>
            <a:r>
              <a:rPr lang="en-GB" altLang="en-US" dirty="0">
                <a:latin typeface="Arial" panose="020B0604020202020204" pitchFamily="34" charset="0"/>
                <a:hlinkClick r:id="rId5"/>
              </a:rPr>
              <a:t>This is especially important in diverse teams</a:t>
            </a:r>
            <a:r>
              <a:rPr lang="en-GB" altLang="en-US" dirty="0">
                <a:latin typeface="Arial" panose="020B0604020202020204" pitchFamily="34" charset="0"/>
              </a:rPr>
              <a:t>, where members may not share similar assumptions and experiences.</a:t>
            </a:r>
          </a:p>
          <a:p>
            <a:endParaRPr lang="en-GB" dirty="0"/>
          </a:p>
        </p:txBody>
      </p:sp>
      <p:sp>
        <p:nvSpPr>
          <p:cNvPr id="4" name="Slide Number Placeholder 3"/>
          <p:cNvSpPr>
            <a:spLocks noGrp="1"/>
          </p:cNvSpPr>
          <p:nvPr>
            <p:ph type="sldNum" sz="quarter" idx="10"/>
          </p:nvPr>
        </p:nvSpPr>
        <p:spPr/>
        <p:txBody>
          <a:bodyPr/>
          <a:lstStyle/>
          <a:p>
            <a:pPr defTabSz="966035"/>
            <a:fld id="{112AAF16-D474-4ADE-8C19-94528E8DEFFC}" type="slidenum">
              <a:rPr lang="en-GB">
                <a:solidFill>
                  <a:prstClr val="black"/>
                </a:solidFill>
                <a:latin typeface="Calibri"/>
              </a:rPr>
              <a:pPr defTabSz="966035"/>
              <a:t>19</a:t>
            </a:fld>
            <a:endParaRPr lang="en-GB">
              <a:solidFill>
                <a:prstClr val="black"/>
              </a:solidFill>
              <a:latin typeface="Calibri"/>
            </a:endParaRPr>
          </a:p>
        </p:txBody>
      </p:sp>
    </p:spTree>
    <p:extLst>
      <p:ext uri="{BB962C8B-B14F-4D97-AF65-F5344CB8AC3E}">
        <p14:creationId xmlns:p14="http://schemas.microsoft.com/office/powerpoint/2010/main" val="2564606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817563"/>
            <a:ext cx="5435600" cy="4076700"/>
          </a:xfrm>
        </p:spPr>
      </p:sp>
      <p:sp>
        <p:nvSpPr>
          <p:cNvPr id="3" name="Notes Placeholder 2"/>
          <p:cNvSpPr>
            <a:spLocks noGrp="1"/>
          </p:cNvSpPr>
          <p:nvPr>
            <p:ph type="body" idx="1"/>
          </p:nvPr>
        </p:nvSpPr>
        <p:spPr/>
        <p:txBody>
          <a:bodyPr/>
          <a:lstStyle/>
          <a:p>
            <a:r>
              <a:rPr lang="en-GB" altLang="en-US" dirty="0">
                <a:solidFill>
                  <a:srgbClr val="000000"/>
                </a:solidFill>
                <a:latin typeface="Arial" panose="020B0604020202020204" pitchFamily="34" charset="0"/>
              </a:rPr>
              <a:t>Psychological safety – “being able t</a:t>
            </a:r>
            <a:r>
              <a:rPr lang="en-GB" altLang="en-US" dirty="0">
                <a:solidFill>
                  <a:srgbClr val="001BA0"/>
                </a:solidFill>
                <a:latin typeface="Arial" panose="020B0604020202020204" pitchFamily="34" charset="0"/>
              </a:rPr>
              <a:t>o show and employ one's self without fear of negative consequences of self-image, status or career" (Kahn 1990, p. 708).</a:t>
            </a:r>
          </a:p>
          <a:p>
            <a:r>
              <a:rPr lang="en-GB" altLang="en-US" dirty="0">
                <a:latin typeface="Arial" panose="020B0604020202020204" pitchFamily="34" charset="0"/>
              </a:rPr>
              <a:t>Psychological safety describes a climate where people recognize their ability and responsibility to overcome fear and reluctance to speak up with potentially controversial ideas or questions.</a:t>
            </a:r>
          </a:p>
          <a:p>
            <a:r>
              <a:rPr lang="en-GB" altLang="en-US" dirty="0">
                <a:latin typeface="Arial" panose="020B0604020202020204" pitchFamily="34" charset="0"/>
              </a:rPr>
              <a:t>Psychological safety is a property of the team as a whole. It is not enough for a few team members to feel comfortable speaking up, even if one of them is the team leader. If others on the team remain hesitant to contribute their views, the team is still likely to suffer the consequences of a psychologically unsafe climate.</a:t>
            </a:r>
          </a:p>
          <a:p>
            <a:r>
              <a:rPr lang="en-GB" altLang="en-US" dirty="0">
                <a:latin typeface="Arial" panose="020B0604020202020204" pitchFamily="34" charset="0"/>
              </a:rPr>
              <a:t>For team leaders and other senior members, their own comfort in speaking up is probably less important for establishing psychological safety than the way they respond when other members voice concerns.</a:t>
            </a:r>
          </a:p>
          <a:p>
            <a:endParaRPr lang="en-GB" altLang="en-US" dirty="0">
              <a:latin typeface="Arial" panose="020B0604020202020204" pitchFamily="34" charset="0"/>
            </a:endParaRPr>
          </a:p>
          <a:p>
            <a:r>
              <a:rPr lang="en-GB" altLang="en-US" dirty="0">
                <a:latin typeface="Arial" panose="020B0604020202020204" pitchFamily="34" charset="0"/>
              </a:rPr>
              <a:t>How can team members foster psychological safety? </a:t>
            </a:r>
            <a:r>
              <a:rPr lang="en-GB" altLang="en-US" dirty="0">
                <a:latin typeface="Arial" panose="020B0604020202020204" pitchFamily="34" charset="0"/>
                <a:hlinkClick r:id="rId3"/>
              </a:rPr>
              <a:t>Simply by starting small</a:t>
            </a:r>
            <a:r>
              <a:rPr lang="en-GB" altLang="en-US" dirty="0">
                <a:latin typeface="Arial" panose="020B0604020202020204" pitchFamily="34" charset="0"/>
              </a:rPr>
              <a:t>. Take small risks by picking spots to challenge one another or contribute a new idea. Ask someone else to weigh in with their expertise, even when (or especially when) you think it might challenge your own thinking. </a:t>
            </a:r>
            <a:r>
              <a:rPr lang="en-GB" altLang="en-US" dirty="0">
                <a:latin typeface="Arial" panose="020B0604020202020204" pitchFamily="34" charset="0"/>
                <a:hlinkClick r:id="rId4"/>
              </a:rPr>
              <a:t>When team members think that their expertise is valued, good things happen</a:t>
            </a:r>
            <a:r>
              <a:rPr lang="en-GB" altLang="en-US" dirty="0">
                <a:latin typeface="Arial" panose="020B0604020202020204" pitchFamily="34" charset="0"/>
              </a:rPr>
              <a:t>. Small risks that end well are emulated. Acknowledging and appreciating a team member who takes such a risk - offers a new idea, admits an error, asks a question - is a powerful tactic for inspiring others to follow suit. </a:t>
            </a:r>
            <a:r>
              <a:rPr lang="en-GB" altLang="en-US" dirty="0">
                <a:latin typeface="Arial" panose="020B0604020202020204" pitchFamily="34" charset="0"/>
                <a:hlinkClick r:id="rId5"/>
              </a:rPr>
              <a:t>This is especially important in diverse teams</a:t>
            </a:r>
            <a:r>
              <a:rPr lang="en-GB" altLang="en-US" dirty="0">
                <a:latin typeface="Arial" panose="020B0604020202020204" pitchFamily="34" charset="0"/>
              </a:rPr>
              <a:t>, where members may not share similar assumptions and experiences.</a:t>
            </a:r>
          </a:p>
          <a:p>
            <a:endParaRPr lang="en-GB" dirty="0"/>
          </a:p>
        </p:txBody>
      </p:sp>
      <p:sp>
        <p:nvSpPr>
          <p:cNvPr id="4" name="Slide Number Placeholder 3"/>
          <p:cNvSpPr>
            <a:spLocks noGrp="1"/>
          </p:cNvSpPr>
          <p:nvPr>
            <p:ph type="sldNum" sz="quarter" idx="10"/>
          </p:nvPr>
        </p:nvSpPr>
        <p:spPr/>
        <p:txBody>
          <a:bodyPr/>
          <a:lstStyle/>
          <a:p>
            <a:pPr defTabSz="966035"/>
            <a:fld id="{112AAF16-D474-4ADE-8C19-94528E8DEFFC}" type="slidenum">
              <a:rPr lang="en-GB">
                <a:solidFill>
                  <a:prstClr val="black"/>
                </a:solidFill>
                <a:latin typeface="Calibri"/>
              </a:rPr>
              <a:pPr defTabSz="966035"/>
              <a:t>20</a:t>
            </a:fld>
            <a:endParaRPr lang="en-GB">
              <a:solidFill>
                <a:prstClr val="black"/>
              </a:solidFill>
              <a:latin typeface="Calibri"/>
            </a:endParaRPr>
          </a:p>
        </p:txBody>
      </p:sp>
    </p:spTree>
    <p:extLst>
      <p:ext uri="{BB962C8B-B14F-4D97-AF65-F5344CB8AC3E}">
        <p14:creationId xmlns:p14="http://schemas.microsoft.com/office/powerpoint/2010/main" val="2018011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817563"/>
            <a:ext cx="5435600" cy="4076700"/>
          </a:xfrm>
        </p:spPr>
      </p:sp>
      <p:sp>
        <p:nvSpPr>
          <p:cNvPr id="3" name="Notes Placeholder 2"/>
          <p:cNvSpPr>
            <a:spLocks noGrp="1"/>
          </p:cNvSpPr>
          <p:nvPr>
            <p:ph type="body" idx="1"/>
          </p:nvPr>
        </p:nvSpPr>
        <p:spPr/>
        <p:txBody>
          <a:bodyPr/>
          <a:lstStyle/>
          <a:p>
            <a:r>
              <a:rPr lang="en-GB" altLang="en-US" dirty="0">
                <a:solidFill>
                  <a:srgbClr val="000000"/>
                </a:solidFill>
                <a:latin typeface="Arial" panose="020B0604020202020204" pitchFamily="34" charset="0"/>
              </a:rPr>
              <a:t>Psychological safety – “being able t</a:t>
            </a:r>
            <a:r>
              <a:rPr lang="en-GB" altLang="en-US" dirty="0">
                <a:solidFill>
                  <a:srgbClr val="001BA0"/>
                </a:solidFill>
                <a:latin typeface="Arial" panose="020B0604020202020204" pitchFamily="34" charset="0"/>
              </a:rPr>
              <a:t>o show and employ one's self without fear of negative consequences of self-image, status or career" (Kahn 1990, p. 708).</a:t>
            </a:r>
          </a:p>
          <a:p>
            <a:r>
              <a:rPr lang="en-GB" altLang="en-US" dirty="0">
                <a:latin typeface="Arial" panose="020B0604020202020204" pitchFamily="34" charset="0"/>
              </a:rPr>
              <a:t>Psychological safety describes a climate where people recognize their ability and responsibility to overcome fear and reluctance to speak up with potentially controversial ideas or questions.</a:t>
            </a:r>
          </a:p>
          <a:p>
            <a:r>
              <a:rPr lang="en-GB" altLang="en-US" dirty="0">
                <a:latin typeface="Arial" panose="020B0604020202020204" pitchFamily="34" charset="0"/>
              </a:rPr>
              <a:t>Psychological safety is a property of the team as a whole. It is not enough for a few team members to feel comfortable speaking up, even if one of them is the team leader. If others on the team remain hesitant to contribute their views, the team is still likely to suffer the consequences of a psychologically unsafe climate.</a:t>
            </a:r>
          </a:p>
          <a:p>
            <a:r>
              <a:rPr lang="en-GB" altLang="en-US" dirty="0">
                <a:latin typeface="Arial" panose="020B0604020202020204" pitchFamily="34" charset="0"/>
              </a:rPr>
              <a:t>For team leaders and other senior members, their own comfort in speaking up is probably less important for establishing psychological safety than the way they respond when other members voice concerns.</a:t>
            </a:r>
          </a:p>
          <a:p>
            <a:endParaRPr lang="en-GB" altLang="en-US" dirty="0">
              <a:latin typeface="Arial" panose="020B0604020202020204" pitchFamily="34" charset="0"/>
            </a:endParaRPr>
          </a:p>
          <a:p>
            <a:r>
              <a:rPr lang="en-GB" altLang="en-US" dirty="0">
                <a:latin typeface="Arial" panose="020B0604020202020204" pitchFamily="34" charset="0"/>
              </a:rPr>
              <a:t>How can team members foster psychological safety? </a:t>
            </a:r>
            <a:r>
              <a:rPr lang="en-GB" altLang="en-US" dirty="0">
                <a:latin typeface="Arial" panose="020B0604020202020204" pitchFamily="34" charset="0"/>
                <a:hlinkClick r:id="rId3"/>
              </a:rPr>
              <a:t>Simply by starting small</a:t>
            </a:r>
            <a:r>
              <a:rPr lang="en-GB" altLang="en-US" dirty="0">
                <a:latin typeface="Arial" panose="020B0604020202020204" pitchFamily="34" charset="0"/>
              </a:rPr>
              <a:t>. Take small risks by picking spots to challenge one another or contribute a new idea. Ask someone else to weigh in with their expertise, even when (or especially when) you think it might challenge your own thinking. </a:t>
            </a:r>
            <a:r>
              <a:rPr lang="en-GB" altLang="en-US" dirty="0">
                <a:latin typeface="Arial" panose="020B0604020202020204" pitchFamily="34" charset="0"/>
                <a:hlinkClick r:id="rId4"/>
              </a:rPr>
              <a:t>When team members think that their expertise is valued, good things happen</a:t>
            </a:r>
            <a:r>
              <a:rPr lang="en-GB" altLang="en-US" dirty="0">
                <a:latin typeface="Arial" panose="020B0604020202020204" pitchFamily="34" charset="0"/>
              </a:rPr>
              <a:t>. Small risks that end well are emulated. Acknowledging and appreciating a team member who takes such a risk - offers a new idea, admits an error, asks a question - is a powerful tactic for inspiring others to follow suit. </a:t>
            </a:r>
            <a:r>
              <a:rPr lang="en-GB" altLang="en-US" dirty="0">
                <a:latin typeface="Arial" panose="020B0604020202020204" pitchFamily="34" charset="0"/>
                <a:hlinkClick r:id="rId5"/>
              </a:rPr>
              <a:t>This is especially important in diverse teams</a:t>
            </a:r>
            <a:r>
              <a:rPr lang="en-GB" altLang="en-US" dirty="0">
                <a:latin typeface="Arial" panose="020B0604020202020204" pitchFamily="34" charset="0"/>
              </a:rPr>
              <a:t>, where members may not share similar assumptions and experiences.</a:t>
            </a:r>
          </a:p>
          <a:p>
            <a:endParaRPr lang="en-GB" dirty="0"/>
          </a:p>
        </p:txBody>
      </p:sp>
      <p:sp>
        <p:nvSpPr>
          <p:cNvPr id="4" name="Slide Number Placeholder 3"/>
          <p:cNvSpPr>
            <a:spLocks noGrp="1"/>
          </p:cNvSpPr>
          <p:nvPr>
            <p:ph type="sldNum" sz="quarter" idx="10"/>
          </p:nvPr>
        </p:nvSpPr>
        <p:spPr/>
        <p:txBody>
          <a:bodyPr/>
          <a:lstStyle/>
          <a:p>
            <a:pPr defTabSz="966035"/>
            <a:fld id="{112AAF16-D474-4ADE-8C19-94528E8DEFFC}" type="slidenum">
              <a:rPr lang="en-GB">
                <a:solidFill>
                  <a:prstClr val="black"/>
                </a:solidFill>
                <a:latin typeface="Calibri"/>
              </a:rPr>
              <a:pPr defTabSz="966035"/>
              <a:t>21</a:t>
            </a:fld>
            <a:endParaRPr lang="en-GB">
              <a:solidFill>
                <a:prstClr val="black"/>
              </a:solidFill>
              <a:latin typeface="Calibri"/>
            </a:endParaRPr>
          </a:p>
        </p:txBody>
      </p:sp>
    </p:spTree>
    <p:extLst>
      <p:ext uri="{BB962C8B-B14F-4D97-AF65-F5344CB8AC3E}">
        <p14:creationId xmlns:p14="http://schemas.microsoft.com/office/powerpoint/2010/main" val="4123993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22</a:t>
            </a:fld>
            <a:endParaRPr lang="en-US"/>
          </a:p>
        </p:txBody>
      </p:sp>
    </p:spTree>
    <p:extLst>
      <p:ext uri="{BB962C8B-B14F-4D97-AF65-F5344CB8AC3E}">
        <p14:creationId xmlns:p14="http://schemas.microsoft.com/office/powerpoint/2010/main" val="2102060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23</a:t>
            </a:fld>
            <a:endParaRPr lang="en-US"/>
          </a:p>
        </p:txBody>
      </p:sp>
    </p:spTree>
    <p:extLst>
      <p:ext uri="{BB962C8B-B14F-4D97-AF65-F5344CB8AC3E}">
        <p14:creationId xmlns:p14="http://schemas.microsoft.com/office/powerpoint/2010/main" val="221479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24</a:t>
            </a:fld>
            <a:endParaRPr lang="en-US"/>
          </a:p>
        </p:txBody>
      </p:sp>
    </p:spTree>
    <p:extLst>
      <p:ext uri="{BB962C8B-B14F-4D97-AF65-F5344CB8AC3E}">
        <p14:creationId xmlns:p14="http://schemas.microsoft.com/office/powerpoint/2010/main" val="3467932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25</a:t>
            </a:fld>
            <a:endParaRPr lang="en-US"/>
          </a:p>
        </p:txBody>
      </p:sp>
    </p:spTree>
    <p:extLst>
      <p:ext uri="{BB962C8B-B14F-4D97-AF65-F5344CB8AC3E}">
        <p14:creationId xmlns:p14="http://schemas.microsoft.com/office/powerpoint/2010/main" val="311288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3">
            <a:extLst>
              <a:ext uri="{FF2B5EF4-FFF2-40B4-BE49-F238E27FC236}">
                <a16:creationId xmlns:a16="http://schemas.microsoft.com/office/drawing/2014/main" id="{4706252F-0F96-4388-AE28-CC6B3FB341F8}"/>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4193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Rectangle 4">
            <a:extLst>
              <a:ext uri="{FF2B5EF4-FFF2-40B4-BE49-F238E27FC236}">
                <a16:creationId xmlns:a16="http://schemas.microsoft.com/office/drawing/2014/main" id="{954A8C90-5AF5-4655-A7EB-D8639B95B72D}"/>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673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3"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48602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3">
            <a:extLst>
              <a:ext uri="{FF2B5EF4-FFF2-40B4-BE49-F238E27FC236}">
                <a16:creationId xmlns:a16="http://schemas.microsoft.com/office/drawing/2014/main" id="{B8C44C0D-2BA9-4493-B6CC-75F84EF81C61}"/>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336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8"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9" name="Text Placeholder 7"/>
          <p:cNvSpPr>
            <a:spLocks noGrp="1"/>
          </p:cNvSpPr>
          <p:nvPr>
            <p:ph type="body" sz="quarter" idx="13" hasCustomPrompt="1"/>
          </p:nvPr>
        </p:nvSpPr>
        <p:spPr>
          <a:xfrm>
            <a:off x="457201" y="2486025"/>
            <a:ext cx="4761186" cy="245745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0"/>
          <p:cNvSpPr>
            <a:spLocks noGrp="1"/>
          </p:cNvSpPr>
          <p:nvPr>
            <p:ph type="pic" sz="quarter" idx="14" hasCustomPrompt="1"/>
          </p:nvPr>
        </p:nvSpPr>
        <p:spPr>
          <a:xfrm>
            <a:off x="5360988" y="24860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Rectangle 5">
            <a:extLst>
              <a:ext uri="{FF2B5EF4-FFF2-40B4-BE49-F238E27FC236}">
                <a16:creationId xmlns:a16="http://schemas.microsoft.com/office/drawing/2014/main" id="{D9B26451-8E32-462E-B1AD-9AB81C45D15B}"/>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30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CCD505-058C-4C41-9FCF-04A2BE7D0FF5}"/>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1997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260350"/>
            <a:ext cx="554355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6"/>
            <a:ext cx="4038600" cy="4525963"/>
          </a:xfrm>
        </p:spPr>
        <p:txBody>
          <a:bodyPr/>
          <a:lstStyle/>
          <a:p>
            <a:pPr lvl="0"/>
            <a:endParaRPr lang="en-US" noProof="0" dirty="0"/>
          </a:p>
        </p:txBody>
      </p:sp>
      <p:sp>
        <p:nvSpPr>
          <p:cNvPr id="5" name="Rectangle 4"/>
          <p:cNvSpPr>
            <a:spLocks noGrp="1" noChangeArrowheads="1"/>
          </p:cNvSpPr>
          <p:nvPr>
            <p:ph type="dt" sz="half" idx="10"/>
          </p:nvPr>
        </p:nvSpPr>
        <p:spPr>
          <a:ln/>
        </p:spPr>
        <p:txBody>
          <a:bodyPr/>
          <a:lstStyle>
            <a:lvl1pPr>
              <a:defRPr/>
            </a:lvl1pPr>
          </a:lstStyle>
          <a:p>
            <a:pPr>
              <a:defRPr/>
            </a:pPr>
            <a:r>
              <a:rPr lang="en-GB"/>
              <a:t>www.dyslexia-idc.org</a:t>
            </a:r>
          </a:p>
        </p:txBody>
      </p:sp>
    </p:spTree>
    <p:extLst>
      <p:ext uri="{BB962C8B-B14F-4D97-AF65-F5344CB8AC3E}">
        <p14:creationId xmlns:p14="http://schemas.microsoft.com/office/powerpoint/2010/main" val="3271141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GB"/>
              <a:t>www.dyslexia-idc.org</a:t>
            </a:r>
          </a:p>
        </p:txBody>
      </p:sp>
    </p:spTree>
    <p:extLst>
      <p:ext uri="{BB962C8B-B14F-4D97-AF65-F5344CB8AC3E}">
        <p14:creationId xmlns:p14="http://schemas.microsoft.com/office/powerpoint/2010/main" val="1891227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GB"/>
              <a:t>www.dyslexia-idc.org</a:t>
            </a:r>
          </a:p>
        </p:txBody>
      </p:sp>
    </p:spTree>
    <p:extLst>
      <p:ext uri="{BB962C8B-B14F-4D97-AF65-F5344CB8AC3E}">
        <p14:creationId xmlns:p14="http://schemas.microsoft.com/office/powerpoint/2010/main" val="3620179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11"/>
          <a:stretch>
            <a:fillRect/>
          </a:stretch>
        </p:blipFill>
        <p:spPr>
          <a:xfrm>
            <a:off x="0" y="6189288"/>
            <a:ext cx="9144000" cy="254000"/>
          </a:xfrm>
          <a:prstGeom prst="rect">
            <a:avLst/>
          </a:prstGeom>
        </p:spPr>
      </p:pic>
      <p:pic>
        <p:nvPicPr>
          <p:cNvPr id="5" name="Picture 4" descr="London and South East Professional Development Team"/>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94675" y="0"/>
            <a:ext cx="2179955" cy="728980"/>
          </a:xfrm>
          <a:prstGeom prst="rect">
            <a:avLst/>
          </a:prstGeom>
          <a:noFill/>
          <a:ln>
            <a:noFill/>
          </a:ln>
        </p:spPr>
      </p:pic>
      <p:sp>
        <p:nvSpPr>
          <p:cNvPr id="6" name="Rectangle 5">
            <a:extLst>
              <a:ext uri="{FF2B5EF4-FFF2-40B4-BE49-F238E27FC236}">
                <a16:creationId xmlns:a16="http://schemas.microsoft.com/office/drawing/2014/main" id="{503B4DA4-3012-4D27-B6D1-2DD260B08D68}"/>
              </a:ext>
            </a:extLst>
          </p:cNvPr>
          <p:cNvSpPr/>
          <p:nvPr userDrawn="1"/>
        </p:nvSpPr>
        <p:spPr>
          <a:xfrm>
            <a:off x="-1" y="0"/>
            <a:ext cx="2711669" cy="94593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49" r:id="rId3"/>
    <p:sldLayoutId id="2147483650" r:id="rId4"/>
    <p:sldLayoutId id="2147483655" r:id="rId5"/>
    <p:sldLayoutId id="2147483674" r:id="rId6"/>
    <p:sldLayoutId id="2147483676" r:id="rId7"/>
    <p:sldLayoutId id="2147483678"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dailymotion.com/video/x7sr3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650" y="835567"/>
            <a:ext cx="5245860" cy="646331"/>
          </a:xfrm>
          <a:prstGeom prst="rect">
            <a:avLst/>
          </a:prstGeom>
          <a:noFill/>
        </p:spPr>
        <p:txBody>
          <a:bodyPr wrap="none" rtlCol="0">
            <a:spAutoFit/>
          </a:bodyPr>
          <a:lstStyle/>
          <a:p>
            <a:r>
              <a:rPr lang="en-GB" sz="3600" b="1" dirty="0">
                <a:solidFill>
                  <a:srgbClr val="A00054"/>
                </a:solidFill>
              </a:rPr>
              <a:t>Differential Attainment </a:t>
            </a:r>
          </a:p>
        </p:txBody>
      </p:sp>
      <p:sp>
        <p:nvSpPr>
          <p:cNvPr id="8" name="TextBox 7"/>
          <p:cNvSpPr txBox="1"/>
          <p:nvPr/>
        </p:nvSpPr>
        <p:spPr>
          <a:xfrm>
            <a:off x="566650" y="1457806"/>
            <a:ext cx="4613442" cy="892552"/>
          </a:xfrm>
          <a:prstGeom prst="rect">
            <a:avLst/>
          </a:prstGeom>
          <a:noFill/>
        </p:spPr>
        <p:txBody>
          <a:bodyPr wrap="square" rtlCol="0">
            <a:spAutoFit/>
          </a:bodyPr>
          <a:lstStyle/>
          <a:p>
            <a:r>
              <a:rPr lang="en-GB" sz="2800" b="1" dirty="0">
                <a:solidFill>
                  <a:srgbClr val="003893"/>
                </a:solidFill>
              </a:rPr>
              <a:t>Rupal Shah</a:t>
            </a:r>
          </a:p>
          <a:p>
            <a:endParaRPr lang="en-GB" sz="2400" dirty="0">
              <a:solidFill>
                <a:srgbClr val="003893"/>
              </a:solidFill>
            </a:endParaRPr>
          </a:p>
        </p:txBody>
      </p:sp>
      <p:pic>
        <p:nvPicPr>
          <p:cNvPr id="4" name="Picture 3" descr="NHS_UCLH_DAY-1-STAFF_0140-10192.jpg"/>
          <p:cNvPicPr>
            <a:picLocks noChangeAspect="1"/>
          </p:cNvPicPr>
          <p:nvPr/>
        </p:nvPicPr>
        <p:blipFill rotWithShape="1">
          <a:blip r:embed="rId3">
            <a:extLst>
              <a:ext uri="{28A0092B-C50C-407E-A947-70E740481C1C}">
                <a14:useLocalDpi xmlns:a14="http://schemas.microsoft.com/office/drawing/2010/main" val="0"/>
              </a:ext>
            </a:extLst>
          </a:blip>
          <a:srcRect b="35565"/>
          <a:stretch/>
        </p:blipFill>
        <p:spPr>
          <a:xfrm>
            <a:off x="0" y="2912626"/>
            <a:ext cx="9180000" cy="3945373"/>
          </a:xfrm>
          <a:prstGeom prst="rect">
            <a:avLst/>
          </a:prstGeom>
        </p:spPr>
      </p:pic>
      <p:pic>
        <p:nvPicPr>
          <p:cNvPr id="7" name="Picture 6"/>
          <p:cNvPicPr>
            <a:picLocks noChangeAspect="1"/>
          </p:cNvPicPr>
          <p:nvPr/>
        </p:nvPicPr>
        <p:blipFill>
          <a:blip r:embed="rId4"/>
          <a:stretch>
            <a:fillRect/>
          </a:stretch>
        </p:blipFill>
        <p:spPr>
          <a:xfrm>
            <a:off x="383576" y="2331748"/>
            <a:ext cx="8336362" cy="892044"/>
          </a:xfrm>
          <a:prstGeom prst="rect">
            <a:avLst/>
          </a:prstGeom>
        </p:spPr>
      </p:pic>
      <p:pic>
        <p:nvPicPr>
          <p:cNvPr id="14" name="Picture 13" descr="bottom_brand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614499"/>
            <a:ext cx="1798200" cy="1243501"/>
          </a:xfrm>
          <a:prstGeom prst="rect">
            <a:avLst/>
          </a:prstGeom>
        </p:spPr>
      </p:pic>
    </p:spTree>
    <p:extLst>
      <p:ext uri="{BB962C8B-B14F-4D97-AF65-F5344CB8AC3E}">
        <p14:creationId xmlns:p14="http://schemas.microsoft.com/office/powerpoint/2010/main" val="328875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117" y="842646"/>
            <a:ext cx="4832252" cy="679449"/>
          </a:xfrm>
        </p:spPr>
        <p:txBody>
          <a:bodyPr/>
          <a:lstStyle/>
          <a:p>
            <a:pPr algn="l"/>
            <a:r>
              <a:rPr lang="en-GB" sz="3600" b="1" dirty="0">
                <a:solidFill>
                  <a:srgbClr val="A00054"/>
                </a:solidFill>
                <a:latin typeface="Calibri" panose="020F0502020204030204" pitchFamily="34" charset="0"/>
              </a:rPr>
              <a:t>Differential attainment</a:t>
            </a:r>
          </a:p>
        </p:txBody>
      </p:sp>
      <p:sp>
        <p:nvSpPr>
          <p:cNvPr id="4" name="Text Placeholder 3"/>
          <p:cNvSpPr>
            <a:spLocks noGrp="1"/>
          </p:cNvSpPr>
          <p:nvPr>
            <p:ph type="body" sz="quarter" idx="13"/>
          </p:nvPr>
        </p:nvSpPr>
        <p:spPr>
          <a:xfrm>
            <a:off x="330591" y="1729841"/>
            <a:ext cx="8461717" cy="3720662"/>
          </a:xfrm>
        </p:spPr>
        <p:txBody>
          <a:bodyPr/>
          <a:lstStyle/>
          <a:p>
            <a:r>
              <a:rPr lang="en-US" dirty="0"/>
              <a:t>Unexplained variation in attainment between groups who share a protected characteristic and those who do not share the same characteristic</a:t>
            </a:r>
          </a:p>
          <a:p>
            <a:endParaRPr lang="en-US" dirty="0"/>
          </a:p>
          <a:p>
            <a:r>
              <a:rPr lang="en-US" dirty="0"/>
              <a:t>In broad terms, across  ARCP, Recruitment and Exams the following groups tend to perform less well </a:t>
            </a:r>
          </a:p>
          <a:p>
            <a:pPr lvl="1"/>
            <a:r>
              <a:rPr lang="en-US" dirty="0"/>
              <a:t>Male </a:t>
            </a:r>
          </a:p>
          <a:p>
            <a:pPr lvl="1"/>
            <a:r>
              <a:rPr lang="en-US" dirty="0"/>
              <a:t>Older </a:t>
            </a:r>
          </a:p>
          <a:p>
            <a:pPr lvl="1"/>
            <a:r>
              <a:rPr lang="en-US" dirty="0"/>
              <a:t>Black, Asian and Minority Ethnic (BME)</a:t>
            </a:r>
          </a:p>
          <a:p>
            <a:pPr lvl="1"/>
            <a:r>
              <a:rPr lang="en-US" dirty="0"/>
              <a:t>International graduates </a:t>
            </a:r>
          </a:p>
          <a:p>
            <a:endParaRPr lang="en-US" dirty="0"/>
          </a:p>
          <a:p>
            <a:endParaRPr lang="en-GB" dirty="0"/>
          </a:p>
        </p:txBody>
      </p:sp>
    </p:spTree>
    <p:extLst>
      <p:ext uri="{BB962C8B-B14F-4D97-AF65-F5344CB8AC3E}">
        <p14:creationId xmlns:p14="http://schemas.microsoft.com/office/powerpoint/2010/main" val="10414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5526"/>
            <a:ext cx="7772400" cy="679449"/>
          </a:xfrm>
        </p:spPr>
        <p:txBody>
          <a:bodyPr/>
          <a:lstStyle/>
          <a:p>
            <a:r>
              <a:rPr lang="en-GB" dirty="0"/>
              <a:t>Differential Attainment </a:t>
            </a:r>
          </a:p>
        </p:txBody>
      </p:sp>
      <p:sp>
        <p:nvSpPr>
          <p:cNvPr id="3" name="Text Placeholder 2"/>
          <p:cNvSpPr>
            <a:spLocks noGrp="1"/>
          </p:cNvSpPr>
          <p:nvPr>
            <p:ph type="body" sz="quarter" idx="13"/>
          </p:nvPr>
        </p:nvSpPr>
        <p:spPr>
          <a:xfrm>
            <a:off x="340057" y="1892783"/>
            <a:ext cx="7957524" cy="3970611"/>
          </a:xfrm>
        </p:spPr>
        <p:txBody>
          <a:bodyPr/>
          <a:lstStyle/>
          <a:p>
            <a:r>
              <a:rPr lang="en-GB" dirty="0">
                <a:solidFill>
                  <a:schemeClr val="tx1">
                    <a:lumMod val="85000"/>
                    <a:lumOff val="15000"/>
                  </a:schemeClr>
                </a:solidFill>
              </a:rPr>
              <a:t>The average postgraduate exam pass rate for </a:t>
            </a:r>
            <a:r>
              <a:rPr lang="en-GB" b="1" dirty="0">
                <a:solidFill>
                  <a:schemeClr val="tx1">
                    <a:lumMod val="85000"/>
                    <a:lumOff val="15000"/>
                  </a:schemeClr>
                </a:solidFill>
              </a:rPr>
              <a:t>all UK</a:t>
            </a:r>
            <a:r>
              <a:rPr lang="en-GB" dirty="0">
                <a:solidFill>
                  <a:schemeClr val="tx1">
                    <a:lumMod val="85000"/>
                    <a:lumOff val="15000"/>
                  </a:schemeClr>
                </a:solidFill>
              </a:rPr>
              <a:t> medical graduates is 71% </a:t>
            </a:r>
          </a:p>
          <a:p>
            <a:endParaRPr lang="en-GB" dirty="0">
              <a:solidFill>
                <a:schemeClr val="tx1">
                  <a:lumMod val="85000"/>
                  <a:lumOff val="15000"/>
                </a:schemeClr>
              </a:solidFill>
            </a:endParaRPr>
          </a:p>
          <a:p>
            <a:r>
              <a:rPr lang="en-GB" dirty="0">
                <a:solidFill>
                  <a:schemeClr val="tx1">
                    <a:lumMod val="85000"/>
                    <a:lumOff val="15000"/>
                  </a:schemeClr>
                </a:solidFill>
              </a:rPr>
              <a:t>This rises to 75.8% for those who are </a:t>
            </a:r>
            <a:r>
              <a:rPr lang="en-GB" b="1" dirty="0">
                <a:solidFill>
                  <a:schemeClr val="tx1">
                    <a:lumMod val="85000"/>
                    <a:lumOff val="15000"/>
                  </a:schemeClr>
                </a:solidFill>
              </a:rPr>
              <a:t>White</a:t>
            </a:r>
            <a:endParaRPr lang="en-GB" dirty="0">
              <a:solidFill>
                <a:schemeClr val="tx1">
                  <a:lumMod val="85000"/>
                  <a:lumOff val="15000"/>
                </a:schemeClr>
              </a:solidFill>
            </a:endParaRPr>
          </a:p>
          <a:p>
            <a:endParaRPr lang="en-GB" dirty="0">
              <a:solidFill>
                <a:schemeClr val="tx1">
                  <a:lumMod val="85000"/>
                  <a:lumOff val="15000"/>
                </a:schemeClr>
              </a:solidFill>
            </a:endParaRPr>
          </a:p>
          <a:p>
            <a:r>
              <a:rPr lang="en-GB" dirty="0">
                <a:solidFill>
                  <a:schemeClr val="tx1">
                    <a:lumMod val="85000"/>
                    <a:lumOff val="15000"/>
                  </a:schemeClr>
                </a:solidFill>
              </a:rPr>
              <a:t>This falls to 63.2% for </a:t>
            </a:r>
            <a:r>
              <a:rPr lang="en-GB" b="1" dirty="0">
                <a:solidFill>
                  <a:schemeClr val="tx1">
                    <a:lumMod val="85000"/>
                    <a:lumOff val="15000"/>
                  </a:schemeClr>
                </a:solidFill>
              </a:rPr>
              <a:t>UK BME</a:t>
            </a:r>
            <a:r>
              <a:rPr lang="en-GB" dirty="0">
                <a:solidFill>
                  <a:schemeClr val="tx1">
                    <a:lumMod val="85000"/>
                    <a:lumOff val="15000"/>
                  </a:schemeClr>
                </a:solidFill>
              </a:rPr>
              <a:t> medical graduates</a:t>
            </a:r>
          </a:p>
          <a:p>
            <a:pPr marL="0" indent="0">
              <a:buNone/>
            </a:pPr>
            <a:endParaRPr lang="en-GB" dirty="0">
              <a:solidFill>
                <a:schemeClr val="tx1">
                  <a:lumMod val="85000"/>
                  <a:lumOff val="15000"/>
                </a:schemeClr>
              </a:solidFill>
            </a:endParaRPr>
          </a:p>
          <a:p>
            <a:r>
              <a:rPr lang="en-GB" dirty="0">
                <a:solidFill>
                  <a:schemeClr val="tx1">
                    <a:lumMod val="85000"/>
                    <a:lumOff val="15000"/>
                  </a:schemeClr>
                </a:solidFill>
              </a:rPr>
              <a:t>This falls to 41.4% for </a:t>
            </a:r>
            <a:r>
              <a:rPr lang="en-GB" b="1" dirty="0">
                <a:solidFill>
                  <a:schemeClr val="tx1">
                    <a:lumMod val="85000"/>
                    <a:lumOff val="15000"/>
                  </a:schemeClr>
                </a:solidFill>
              </a:rPr>
              <a:t>International Medical Graduates</a:t>
            </a:r>
            <a:r>
              <a:rPr lang="en-GB" dirty="0">
                <a:solidFill>
                  <a:schemeClr val="tx1">
                    <a:lumMod val="85000"/>
                    <a:lumOff val="15000"/>
                  </a:schemeClr>
                </a:solidFill>
              </a:rPr>
              <a:t> (GMC 2015)</a:t>
            </a:r>
          </a:p>
          <a:p>
            <a:endParaRPr lang="en-GB" dirty="0"/>
          </a:p>
        </p:txBody>
      </p:sp>
      <p:sp>
        <p:nvSpPr>
          <p:cNvPr id="8" name="Footer Placeholder 16"/>
          <p:cNvSpPr txBox="1">
            <a:spLocks/>
          </p:cNvSpPr>
          <p:nvPr/>
        </p:nvSpPr>
        <p:spPr>
          <a:xfrm>
            <a:off x="340057" y="6414718"/>
            <a:ext cx="5337412"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300" b="1" dirty="0"/>
              <a:t>@</a:t>
            </a:r>
            <a:r>
              <a:rPr lang="en-GB" sz="1300" b="1" dirty="0" err="1"/>
              <a:t>NHS_HealthEdEng</a:t>
            </a:r>
            <a:r>
              <a:rPr lang="en-GB" sz="1300" b="1" dirty="0"/>
              <a:t>      #</a:t>
            </a:r>
            <a:r>
              <a:rPr lang="en-GB" sz="1300" b="1" dirty="0" err="1"/>
              <a:t>insertcampaignhashtag</a:t>
            </a:r>
            <a:endParaRPr lang="en-GB" sz="1300" b="1" dirty="0"/>
          </a:p>
        </p:txBody>
      </p:sp>
    </p:spTree>
    <p:extLst>
      <p:ext uri="{BB962C8B-B14F-4D97-AF65-F5344CB8AC3E}">
        <p14:creationId xmlns:p14="http://schemas.microsoft.com/office/powerpoint/2010/main" val="327511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90D35C-95B5-4F9C-8E27-A498C5AABA34}"/>
              </a:ext>
            </a:extLst>
          </p:cNvPr>
          <p:cNvSpPr>
            <a:spLocks noGrp="1"/>
          </p:cNvSpPr>
          <p:nvPr>
            <p:ph type="title"/>
          </p:nvPr>
        </p:nvSpPr>
        <p:spPr>
          <a:xfrm>
            <a:off x="856031" y="973173"/>
            <a:ext cx="5066467" cy="1020986"/>
          </a:xfrm>
        </p:spPr>
        <p:txBody>
          <a:bodyPr/>
          <a:lstStyle/>
          <a:p>
            <a:pPr algn="l"/>
            <a:r>
              <a:rPr lang="en-GB" sz="3200" b="1" dirty="0">
                <a:solidFill>
                  <a:srgbClr val="A00054"/>
                </a:solidFill>
              </a:rPr>
              <a:t>Differential Attainment </a:t>
            </a:r>
          </a:p>
        </p:txBody>
      </p:sp>
      <p:sp>
        <p:nvSpPr>
          <p:cNvPr id="5" name="Text Placeholder 4">
            <a:extLst>
              <a:ext uri="{FF2B5EF4-FFF2-40B4-BE49-F238E27FC236}">
                <a16:creationId xmlns:a16="http://schemas.microsoft.com/office/drawing/2014/main" id="{DCDA1798-AC08-4951-9D94-121FA053F52F}"/>
              </a:ext>
            </a:extLst>
          </p:cNvPr>
          <p:cNvSpPr>
            <a:spLocks noGrp="1"/>
          </p:cNvSpPr>
          <p:nvPr>
            <p:ph type="body" sz="half" idx="1"/>
          </p:nvPr>
        </p:nvSpPr>
        <p:spPr>
          <a:xfrm>
            <a:off x="476204" y="1634893"/>
            <a:ext cx="7626528" cy="3795235"/>
          </a:xfrm>
        </p:spPr>
        <p:txBody>
          <a:bodyPr/>
          <a:lstStyle/>
          <a:p>
            <a:r>
              <a:rPr lang="en-GB" sz="2400" dirty="0">
                <a:solidFill>
                  <a:schemeClr val="tx1">
                    <a:lumMod val="85000"/>
                    <a:lumOff val="15000"/>
                  </a:schemeClr>
                </a:solidFill>
              </a:rPr>
              <a:t>BME candidates are less likely to be accepted onto specialty training programmes (72% vs 81%) GMC 2015</a:t>
            </a:r>
          </a:p>
          <a:p>
            <a:pPr marL="0" indent="0">
              <a:buNone/>
            </a:pPr>
            <a:endParaRPr lang="en-GB" sz="2400" dirty="0">
              <a:solidFill>
                <a:schemeClr val="tx1">
                  <a:lumMod val="85000"/>
                  <a:lumOff val="15000"/>
                </a:schemeClr>
              </a:solidFill>
            </a:endParaRPr>
          </a:p>
          <a:p>
            <a:r>
              <a:rPr lang="en-GB" sz="2400" dirty="0">
                <a:solidFill>
                  <a:schemeClr val="tx1">
                    <a:lumMod val="85000"/>
                    <a:lumOff val="15000"/>
                  </a:schemeClr>
                </a:solidFill>
              </a:rPr>
              <a:t>Large systematic review 2011 (Woolf) - 23,742 medics. Difference in performance across undergraduate and postgraduate assessments - 2.5x higher odds of failure</a:t>
            </a:r>
          </a:p>
          <a:p>
            <a:pPr marL="0" indent="0">
              <a:buNone/>
            </a:pPr>
            <a:endParaRPr lang="en-GB" sz="2400" dirty="0">
              <a:solidFill>
                <a:schemeClr val="tx1">
                  <a:lumMod val="85000"/>
                  <a:lumOff val="15000"/>
                </a:schemeClr>
              </a:solidFill>
            </a:endParaRPr>
          </a:p>
          <a:p>
            <a:r>
              <a:rPr lang="en-GB" sz="2400" dirty="0">
                <a:solidFill>
                  <a:schemeClr val="tx1">
                    <a:lumMod val="85000"/>
                    <a:lumOff val="15000"/>
                  </a:schemeClr>
                </a:solidFill>
              </a:rPr>
              <a:t>Differences across other HEIs (Mountford- </a:t>
            </a:r>
            <a:r>
              <a:rPr lang="en-GB" sz="2400" dirty="0" err="1">
                <a:solidFill>
                  <a:schemeClr val="tx1">
                    <a:lumMod val="85000"/>
                    <a:lumOff val="15000"/>
                  </a:schemeClr>
                </a:solidFill>
              </a:rPr>
              <a:t>Zimdars</a:t>
            </a:r>
            <a:r>
              <a:rPr lang="en-GB" sz="2400" dirty="0">
                <a:solidFill>
                  <a:schemeClr val="tx1">
                    <a:lumMod val="85000"/>
                    <a:lumOff val="15000"/>
                  </a:schemeClr>
                </a:solidFill>
              </a:rPr>
              <a:t> 2015)</a:t>
            </a:r>
          </a:p>
          <a:p>
            <a:pPr marL="0" indent="0">
              <a:buNone/>
            </a:pPr>
            <a:endParaRPr lang="en-GB" sz="2400" b="1" dirty="0">
              <a:solidFill>
                <a:schemeClr val="accent1">
                  <a:lumMod val="75000"/>
                </a:schemeClr>
              </a:solidFill>
            </a:endParaRPr>
          </a:p>
          <a:p>
            <a:endParaRPr lang="en-GB" sz="2400" dirty="0">
              <a:solidFill>
                <a:schemeClr val="accent1">
                  <a:lumMod val="75000"/>
                </a:schemeClr>
              </a:solidFill>
            </a:endParaRPr>
          </a:p>
        </p:txBody>
      </p:sp>
    </p:spTree>
    <p:extLst>
      <p:ext uri="{BB962C8B-B14F-4D97-AF65-F5344CB8AC3E}">
        <p14:creationId xmlns:p14="http://schemas.microsoft.com/office/powerpoint/2010/main" val="80926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5E5D-BD31-434E-8924-D39D09CB5F3D}"/>
              </a:ext>
            </a:extLst>
          </p:cNvPr>
          <p:cNvSpPr>
            <a:spLocks noGrp="1"/>
          </p:cNvSpPr>
          <p:nvPr>
            <p:ph type="ctrTitle"/>
          </p:nvPr>
        </p:nvSpPr>
        <p:spPr>
          <a:xfrm>
            <a:off x="555674" y="1025526"/>
            <a:ext cx="6354173" cy="679449"/>
          </a:xfrm>
        </p:spPr>
        <p:txBody>
          <a:bodyPr/>
          <a:lstStyle/>
          <a:p>
            <a:pPr algn="l"/>
            <a:r>
              <a:rPr lang="en-GB" sz="3200" dirty="0"/>
              <a:t>Differential Attainment </a:t>
            </a:r>
            <a:br>
              <a:rPr lang="en-GB" sz="1800" b="1" dirty="0"/>
            </a:br>
            <a:br>
              <a:rPr lang="en-GB" sz="1800" b="1" dirty="0"/>
            </a:br>
            <a:endParaRPr lang="en-GB" sz="1800" dirty="0"/>
          </a:p>
        </p:txBody>
      </p:sp>
      <p:sp>
        <p:nvSpPr>
          <p:cNvPr id="6" name="Text Placeholder 5">
            <a:extLst>
              <a:ext uri="{FF2B5EF4-FFF2-40B4-BE49-F238E27FC236}">
                <a16:creationId xmlns:a16="http://schemas.microsoft.com/office/drawing/2014/main" id="{19C02938-485E-43BA-9644-26CB12B2B98B}"/>
              </a:ext>
            </a:extLst>
          </p:cNvPr>
          <p:cNvSpPr>
            <a:spLocks noGrp="1"/>
          </p:cNvSpPr>
          <p:nvPr>
            <p:ph type="body" sz="quarter" idx="13"/>
          </p:nvPr>
        </p:nvSpPr>
        <p:spPr>
          <a:xfrm>
            <a:off x="457200" y="1954923"/>
            <a:ext cx="7839075" cy="3997091"/>
          </a:xfrm>
        </p:spPr>
        <p:txBody>
          <a:bodyPr/>
          <a:lstStyle/>
          <a:p>
            <a:pPr marL="0" indent="0">
              <a:buNone/>
            </a:pPr>
            <a:r>
              <a:rPr lang="en-GB" dirty="0"/>
              <a:t>Does this fit with your experience?</a:t>
            </a:r>
          </a:p>
        </p:txBody>
      </p:sp>
    </p:spTree>
    <p:extLst>
      <p:ext uri="{BB962C8B-B14F-4D97-AF65-F5344CB8AC3E}">
        <p14:creationId xmlns:p14="http://schemas.microsoft.com/office/powerpoint/2010/main" val="13500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5E5D-BD31-434E-8924-D39D09CB5F3D}"/>
              </a:ext>
            </a:extLst>
          </p:cNvPr>
          <p:cNvSpPr>
            <a:spLocks noGrp="1"/>
          </p:cNvSpPr>
          <p:nvPr>
            <p:ph type="ctrTitle"/>
          </p:nvPr>
        </p:nvSpPr>
        <p:spPr>
          <a:xfrm>
            <a:off x="555674" y="1025526"/>
            <a:ext cx="3355145" cy="679449"/>
          </a:xfrm>
        </p:spPr>
        <p:txBody>
          <a:bodyPr/>
          <a:lstStyle/>
          <a:p>
            <a:pPr algn="l"/>
            <a:r>
              <a:rPr lang="en-GB" sz="3200" dirty="0"/>
              <a:t>Causes </a:t>
            </a:r>
            <a:br>
              <a:rPr lang="en-GB" sz="1800" b="1" dirty="0"/>
            </a:br>
            <a:br>
              <a:rPr lang="en-GB" sz="1800" b="1" dirty="0"/>
            </a:br>
            <a:endParaRPr lang="en-GB" sz="1800" dirty="0"/>
          </a:p>
        </p:txBody>
      </p:sp>
      <p:sp>
        <p:nvSpPr>
          <p:cNvPr id="6" name="Text Placeholder 5">
            <a:extLst>
              <a:ext uri="{FF2B5EF4-FFF2-40B4-BE49-F238E27FC236}">
                <a16:creationId xmlns:a16="http://schemas.microsoft.com/office/drawing/2014/main" id="{19C02938-485E-43BA-9644-26CB12B2B98B}"/>
              </a:ext>
            </a:extLst>
          </p:cNvPr>
          <p:cNvSpPr>
            <a:spLocks noGrp="1"/>
          </p:cNvSpPr>
          <p:nvPr>
            <p:ph type="body" sz="quarter" idx="13"/>
          </p:nvPr>
        </p:nvSpPr>
        <p:spPr>
          <a:xfrm>
            <a:off x="457200" y="1954923"/>
            <a:ext cx="7839075" cy="3997091"/>
          </a:xfrm>
        </p:spPr>
        <p:txBody>
          <a:bodyPr/>
          <a:lstStyle/>
          <a:p>
            <a:pPr marL="0" indent="0">
              <a:buNone/>
            </a:pPr>
            <a:r>
              <a:rPr lang="en-GB" dirty="0">
                <a:solidFill>
                  <a:schemeClr val="tx1">
                    <a:lumMod val="85000"/>
                    <a:lumOff val="15000"/>
                  </a:schemeClr>
                </a:solidFill>
              </a:rPr>
              <a:t>No evidence for:</a:t>
            </a:r>
          </a:p>
          <a:p>
            <a:pPr marL="0" indent="0">
              <a:buNone/>
            </a:pPr>
            <a:endParaRPr lang="en-GB" dirty="0">
              <a:solidFill>
                <a:schemeClr val="tx1">
                  <a:lumMod val="85000"/>
                  <a:lumOff val="15000"/>
                </a:schemeClr>
              </a:solidFill>
            </a:endParaRPr>
          </a:p>
          <a:p>
            <a:r>
              <a:rPr lang="en-GB" dirty="0">
                <a:solidFill>
                  <a:schemeClr val="tx1">
                    <a:lumMod val="85000"/>
                    <a:lumOff val="15000"/>
                  </a:schemeClr>
                </a:solidFill>
              </a:rPr>
              <a:t>Examiner bias (but cultural bias)</a:t>
            </a:r>
          </a:p>
          <a:p>
            <a:r>
              <a:rPr lang="en-GB" dirty="0">
                <a:solidFill>
                  <a:schemeClr val="tx1">
                    <a:lumMod val="85000"/>
                    <a:lumOff val="15000"/>
                  </a:schemeClr>
                </a:solidFill>
              </a:rPr>
              <a:t>Socioeconomic difference</a:t>
            </a:r>
          </a:p>
          <a:p>
            <a:r>
              <a:rPr lang="en-GB" dirty="0">
                <a:solidFill>
                  <a:schemeClr val="tx1">
                    <a:lumMod val="85000"/>
                    <a:lumOff val="15000"/>
                  </a:schemeClr>
                </a:solidFill>
              </a:rPr>
              <a:t>Language (but consider sociocultural difference)</a:t>
            </a:r>
          </a:p>
          <a:p>
            <a:r>
              <a:rPr lang="en-GB" dirty="0">
                <a:solidFill>
                  <a:schemeClr val="tx1">
                    <a:lumMod val="85000"/>
                    <a:lumOff val="15000"/>
                  </a:schemeClr>
                </a:solidFill>
              </a:rPr>
              <a:t>Pre-university attainment (Woolf 2013)</a:t>
            </a:r>
          </a:p>
          <a:p>
            <a:pPr marL="0" indent="0">
              <a:buNone/>
            </a:pPr>
            <a:endParaRPr lang="en-GB" dirty="0">
              <a:solidFill>
                <a:schemeClr val="tx1">
                  <a:lumMod val="85000"/>
                  <a:lumOff val="15000"/>
                </a:schemeClr>
              </a:solidFill>
            </a:endParaRPr>
          </a:p>
          <a:p>
            <a:pPr marL="0" indent="0">
              <a:buNone/>
            </a:pPr>
            <a:r>
              <a:rPr lang="en-GB" dirty="0">
                <a:solidFill>
                  <a:schemeClr val="tx1">
                    <a:lumMod val="85000"/>
                    <a:lumOff val="15000"/>
                  </a:schemeClr>
                </a:solidFill>
              </a:rPr>
              <a:t>Therefore is the trainee deficit model valid?</a:t>
            </a:r>
          </a:p>
          <a:p>
            <a:pPr marL="0" indent="0">
              <a:buNone/>
            </a:pPr>
            <a:endParaRPr lang="en-GB" dirty="0"/>
          </a:p>
        </p:txBody>
      </p:sp>
    </p:spTree>
    <p:extLst>
      <p:ext uri="{BB962C8B-B14F-4D97-AF65-F5344CB8AC3E}">
        <p14:creationId xmlns:p14="http://schemas.microsoft.com/office/powerpoint/2010/main" val="650571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5526"/>
            <a:ext cx="3650566" cy="679449"/>
          </a:xfrm>
        </p:spPr>
        <p:txBody>
          <a:bodyPr>
            <a:normAutofit fontScale="90000"/>
          </a:bodyPr>
          <a:lstStyle/>
          <a:p>
            <a:pPr algn="l"/>
            <a:r>
              <a:rPr lang="en-GB" dirty="0"/>
              <a:t>Causes </a:t>
            </a:r>
            <a:br>
              <a:rPr lang="en-GB" dirty="0">
                <a:solidFill>
                  <a:schemeClr val="accent1">
                    <a:lumMod val="75000"/>
                  </a:schemeClr>
                </a:solidFill>
              </a:rPr>
            </a:br>
            <a:endParaRPr lang="en-GB" dirty="0">
              <a:solidFill>
                <a:schemeClr val="accent1">
                  <a:lumMod val="75000"/>
                </a:schemeClr>
              </a:solidFill>
            </a:endParaRPr>
          </a:p>
        </p:txBody>
      </p:sp>
      <p:sp>
        <p:nvSpPr>
          <p:cNvPr id="3" name="Content Placeholder 2"/>
          <p:cNvSpPr>
            <a:spLocks noGrp="1"/>
          </p:cNvSpPr>
          <p:nvPr>
            <p:ph type="body" sz="quarter" idx="13"/>
          </p:nvPr>
        </p:nvSpPr>
        <p:spPr>
          <a:xfrm>
            <a:off x="457200" y="1954924"/>
            <a:ext cx="8095957" cy="3720662"/>
          </a:xfrm>
        </p:spPr>
        <p:txBody>
          <a:bodyPr/>
          <a:lstStyle/>
          <a:p>
            <a:r>
              <a:rPr lang="en-GB" dirty="0">
                <a:solidFill>
                  <a:schemeClr val="tx1">
                    <a:lumMod val="85000"/>
                    <a:lumOff val="15000"/>
                  </a:schemeClr>
                </a:solidFill>
              </a:rPr>
              <a:t>Unclear and complex</a:t>
            </a:r>
          </a:p>
          <a:p>
            <a:r>
              <a:rPr lang="en-GB" dirty="0">
                <a:solidFill>
                  <a:schemeClr val="tx1">
                    <a:lumMod val="85000"/>
                    <a:lumOff val="15000"/>
                  </a:schemeClr>
                </a:solidFill>
              </a:rPr>
              <a:t>Review across HEIs (Mountford-</a:t>
            </a:r>
            <a:r>
              <a:rPr lang="en-GB" dirty="0" err="1">
                <a:solidFill>
                  <a:schemeClr val="tx1">
                    <a:lumMod val="85000"/>
                    <a:lumOff val="15000"/>
                  </a:schemeClr>
                </a:solidFill>
              </a:rPr>
              <a:t>Zimdars</a:t>
            </a:r>
            <a:r>
              <a:rPr lang="en-GB" dirty="0">
                <a:solidFill>
                  <a:schemeClr val="tx1">
                    <a:lumMod val="85000"/>
                    <a:lumOff val="15000"/>
                  </a:schemeClr>
                </a:solidFill>
              </a:rPr>
              <a:t> 2015):</a:t>
            </a:r>
          </a:p>
          <a:p>
            <a:pPr marL="0" indent="0">
              <a:buNone/>
            </a:pPr>
            <a:endParaRPr lang="en-GB" dirty="0">
              <a:solidFill>
                <a:schemeClr val="tx1">
                  <a:lumMod val="85000"/>
                  <a:lumOff val="15000"/>
                </a:schemeClr>
              </a:solidFill>
            </a:endParaRPr>
          </a:p>
          <a:p>
            <a:pPr marL="0" indent="0">
              <a:buNone/>
            </a:pPr>
            <a:r>
              <a:rPr lang="en-GB" dirty="0">
                <a:solidFill>
                  <a:schemeClr val="tx1">
                    <a:lumMod val="85000"/>
                    <a:lumOff val="15000"/>
                  </a:schemeClr>
                </a:solidFill>
              </a:rPr>
              <a:t>- Curricula and learning</a:t>
            </a:r>
          </a:p>
          <a:p>
            <a:pPr marL="0" indent="0">
              <a:buNone/>
            </a:pPr>
            <a:r>
              <a:rPr lang="en-GB" dirty="0">
                <a:solidFill>
                  <a:schemeClr val="tx1">
                    <a:lumMod val="85000"/>
                    <a:lumOff val="15000"/>
                  </a:schemeClr>
                </a:solidFill>
              </a:rPr>
              <a:t>- Social, cultural and economic capital</a:t>
            </a:r>
          </a:p>
          <a:p>
            <a:pPr marL="0" indent="0">
              <a:buNone/>
            </a:pPr>
            <a:r>
              <a:rPr lang="en-GB" dirty="0">
                <a:solidFill>
                  <a:schemeClr val="tx1">
                    <a:lumMod val="85000"/>
                    <a:lumOff val="15000"/>
                  </a:schemeClr>
                </a:solidFill>
              </a:rPr>
              <a:t>- Relationships between staff and students</a:t>
            </a:r>
          </a:p>
          <a:p>
            <a:pPr marL="0" indent="0">
              <a:buNone/>
            </a:pPr>
            <a:r>
              <a:rPr lang="en-GB" dirty="0">
                <a:solidFill>
                  <a:schemeClr val="tx1">
                    <a:lumMod val="85000"/>
                    <a:lumOff val="15000"/>
                  </a:schemeClr>
                </a:solidFill>
              </a:rPr>
              <a:t>- Psychosocial and identity factors </a:t>
            </a:r>
          </a:p>
          <a:p>
            <a:pPr>
              <a:buFontTx/>
              <a:buChar char="-"/>
            </a:pPr>
            <a:endParaRPr lang="en-GB" dirty="0">
              <a:solidFill>
                <a:schemeClr val="tx1">
                  <a:lumMod val="85000"/>
                  <a:lumOff val="15000"/>
                </a:schemeClr>
              </a:solidFill>
            </a:endParaRPr>
          </a:p>
          <a:p>
            <a:pPr marL="0" indent="0">
              <a:buNone/>
            </a:pPr>
            <a:r>
              <a:rPr lang="en-GB" dirty="0">
                <a:solidFill>
                  <a:schemeClr val="tx1">
                    <a:lumMod val="85000"/>
                    <a:lumOff val="15000"/>
                  </a:schemeClr>
                </a:solidFill>
              </a:rPr>
              <a:t>GMC – simple linear interventions unlikely to work.</a:t>
            </a:r>
          </a:p>
          <a:p>
            <a:endParaRPr lang="en-GB" dirty="0"/>
          </a:p>
        </p:txBody>
      </p:sp>
    </p:spTree>
    <p:extLst>
      <p:ext uri="{BB962C8B-B14F-4D97-AF65-F5344CB8AC3E}">
        <p14:creationId xmlns:p14="http://schemas.microsoft.com/office/powerpoint/2010/main" val="3964949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6D9774B0-3484-41D3-83CF-D28FCA2EC527}"/>
              </a:ext>
            </a:extLst>
          </p:cNvPr>
          <p:cNvPicPr>
            <a:picLocks noChangeAspect="1"/>
          </p:cNvPicPr>
          <p:nvPr/>
        </p:nvPicPr>
        <p:blipFill>
          <a:blip r:embed="rId2"/>
          <a:stretch>
            <a:fillRect/>
          </a:stretch>
        </p:blipFill>
        <p:spPr>
          <a:xfrm>
            <a:off x="1111924" y="1068049"/>
            <a:ext cx="6610661" cy="4721902"/>
          </a:xfrm>
          <a:prstGeom prst="rect">
            <a:avLst/>
          </a:prstGeom>
        </p:spPr>
      </p:pic>
    </p:spTree>
    <p:extLst>
      <p:ext uri="{BB962C8B-B14F-4D97-AF65-F5344CB8AC3E}">
        <p14:creationId xmlns:p14="http://schemas.microsoft.com/office/powerpoint/2010/main" val="795932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B95-9B7F-41A0-AF32-73B947978301}"/>
              </a:ext>
            </a:extLst>
          </p:cNvPr>
          <p:cNvSpPr>
            <a:spLocks noGrp="1"/>
          </p:cNvSpPr>
          <p:nvPr>
            <p:ph type="ctrTitle"/>
          </p:nvPr>
        </p:nvSpPr>
        <p:spPr/>
        <p:txBody>
          <a:bodyPr/>
          <a:lstStyle/>
          <a:p>
            <a:r>
              <a:rPr lang="en-GB" dirty="0"/>
              <a:t>Social Capital</a:t>
            </a:r>
          </a:p>
        </p:txBody>
      </p:sp>
      <p:sp>
        <p:nvSpPr>
          <p:cNvPr id="3" name="Text Placeholder 2">
            <a:extLst>
              <a:ext uri="{FF2B5EF4-FFF2-40B4-BE49-F238E27FC236}">
                <a16:creationId xmlns:a16="http://schemas.microsoft.com/office/drawing/2014/main" id="{B422A8CA-471C-417B-B82B-65555BA45376}"/>
              </a:ext>
            </a:extLst>
          </p:cNvPr>
          <p:cNvSpPr>
            <a:spLocks noGrp="1"/>
          </p:cNvSpPr>
          <p:nvPr>
            <p:ph type="body" sz="quarter" idx="13"/>
          </p:nvPr>
        </p:nvSpPr>
        <p:spPr>
          <a:xfrm>
            <a:off x="457200" y="1896006"/>
            <a:ext cx="6867590" cy="3720662"/>
          </a:xfrm>
        </p:spPr>
        <p:txBody>
          <a:bodyPr/>
          <a:lstStyle/>
          <a:p>
            <a:pPr marL="0" indent="0">
              <a:buNone/>
            </a:pPr>
            <a:r>
              <a:rPr lang="en-GB" dirty="0"/>
              <a:t>Homophily</a:t>
            </a:r>
          </a:p>
          <a:p>
            <a:pPr marL="0" indent="0">
              <a:buNone/>
            </a:pPr>
            <a:endParaRPr lang="en-GB" dirty="0"/>
          </a:p>
          <a:p>
            <a:pPr marL="0" indent="0">
              <a:buNone/>
            </a:pPr>
            <a:r>
              <a:rPr lang="en-GB" dirty="0"/>
              <a:t>Bridging Social Capital</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436284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B95-9B7F-41A0-AF32-73B947978301}"/>
              </a:ext>
            </a:extLst>
          </p:cNvPr>
          <p:cNvSpPr>
            <a:spLocks noGrp="1"/>
          </p:cNvSpPr>
          <p:nvPr>
            <p:ph type="ctrTitle"/>
          </p:nvPr>
        </p:nvSpPr>
        <p:spPr/>
        <p:txBody>
          <a:bodyPr/>
          <a:lstStyle/>
          <a:p>
            <a:r>
              <a:rPr lang="en-GB" dirty="0"/>
              <a:t>Relationships </a:t>
            </a:r>
          </a:p>
        </p:txBody>
      </p:sp>
      <p:sp>
        <p:nvSpPr>
          <p:cNvPr id="3" name="Text Placeholder 2">
            <a:extLst>
              <a:ext uri="{FF2B5EF4-FFF2-40B4-BE49-F238E27FC236}">
                <a16:creationId xmlns:a16="http://schemas.microsoft.com/office/drawing/2014/main" id="{B422A8CA-471C-417B-B82B-65555BA45376}"/>
              </a:ext>
            </a:extLst>
          </p:cNvPr>
          <p:cNvSpPr>
            <a:spLocks noGrp="1"/>
          </p:cNvSpPr>
          <p:nvPr>
            <p:ph type="body" sz="quarter" idx="13"/>
          </p:nvPr>
        </p:nvSpPr>
        <p:spPr>
          <a:xfrm>
            <a:off x="457200" y="1896006"/>
            <a:ext cx="6867590" cy="3720662"/>
          </a:xfrm>
        </p:spPr>
        <p:txBody>
          <a:bodyPr/>
          <a:lstStyle/>
          <a:p>
            <a:pPr marL="0" indent="0">
              <a:buNone/>
            </a:pPr>
            <a:r>
              <a:rPr lang="en-GB" dirty="0"/>
              <a:t>Sponsorship</a:t>
            </a:r>
          </a:p>
          <a:p>
            <a:pPr marL="0" indent="0">
              <a:buNone/>
            </a:pPr>
            <a:endParaRPr lang="en-GB" dirty="0"/>
          </a:p>
          <a:p>
            <a:pPr marL="0" indent="0">
              <a:buNone/>
            </a:pPr>
            <a:r>
              <a:rPr lang="en-GB" dirty="0"/>
              <a:t>Unconscious Bias</a:t>
            </a:r>
          </a:p>
          <a:p>
            <a:pPr marL="0" indent="0">
              <a:buNone/>
            </a:pPr>
            <a:endParaRPr lang="en-GB" dirty="0"/>
          </a:p>
          <a:p>
            <a:pPr marL="0" indent="0">
              <a:buNone/>
            </a:pPr>
            <a:r>
              <a:rPr lang="en-GB" dirty="0"/>
              <a:t>Teacher expectations</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784123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B95-9B7F-41A0-AF32-73B947978301}"/>
              </a:ext>
            </a:extLst>
          </p:cNvPr>
          <p:cNvSpPr>
            <a:spLocks noGrp="1"/>
          </p:cNvSpPr>
          <p:nvPr>
            <p:ph type="ctrTitle"/>
          </p:nvPr>
        </p:nvSpPr>
        <p:spPr/>
        <p:txBody>
          <a:bodyPr/>
          <a:lstStyle/>
          <a:p>
            <a:r>
              <a:rPr lang="en-GB" dirty="0"/>
              <a:t>Identity</a:t>
            </a:r>
          </a:p>
        </p:txBody>
      </p:sp>
      <p:sp>
        <p:nvSpPr>
          <p:cNvPr id="3" name="Text Placeholder 2">
            <a:extLst>
              <a:ext uri="{FF2B5EF4-FFF2-40B4-BE49-F238E27FC236}">
                <a16:creationId xmlns:a16="http://schemas.microsoft.com/office/drawing/2014/main" id="{B422A8CA-471C-417B-B82B-65555BA45376}"/>
              </a:ext>
            </a:extLst>
          </p:cNvPr>
          <p:cNvSpPr>
            <a:spLocks noGrp="1"/>
          </p:cNvSpPr>
          <p:nvPr>
            <p:ph type="body" sz="quarter" idx="13"/>
          </p:nvPr>
        </p:nvSpPr>
        <p:spPr>
          <a:xfrm>
            <a:off x="457200" y="1896006"/>
            <a:ext cx="6867590" cy="3720662"/>
          </a:xfrm>
        </p:spPr>
        <p:txBody>
          <a:bodyPr/>
          <a:lstStyle/>
          <a:p>
            <a:pPr marL="0" indent="0">
              <a:buNone/>
            </a:pPr>
            <a:r>
              <a:rPr lang="en-GB" dirty="0"/>
              <a:t>Self Efficacy</a:t>
            </a:r>
          </a:p>
          <a:p>
            <a:pPr marL="0" indent="0">
              <a:buNone/>
            </a:pPr>
            <a:endParaRPr lang="en-GB" dirty="0"/>
          </a:p>
          <a:p>
            <a:pPr marL="0" indent="0">
              <a:buNone/>
            </a:pPr>
            <a:r>
              <a:rPr lang="en-GB" dirty="0"/>
              <a:t>Belonging, Inclusion</a:t>
            </a:r>
          </a:p>
          <a:p>
            <a:pPr marL="0" indent="0">
              <a:buNone/>
            </a:pPr>
            <a:endParaRPr lang="en-GB" dirty="0"/>
          </a:p>
          <a:p>
            <a:pPr marL="0" indent="0">
              <a:buNone/>
            </a:pPr>
            <a:r>
              <a:rPr lang="en-GB" dirty="0"/>
              <a:t>Stereotype Threat</a:t>
            </a:r>
          </a:p>
          <a:p>
            <a:pPr marL="0" indent="0">
              <a:buNone/>
            </a:pPr>
            <a:endParaRPr lang="en-GB" dirty="0"/>
          </a:p>
          <a:p>
            <a:endParaRPr lang="en-GB" dirty="0"/>
          </a:p>
        </p:txBody>
      </p:sp>
    </p:spTree>
    <p:extLst>
      <p:ext uri="{BB962C8B-B14F-4D97-AF65-F5344CB8AC3E}">
        <p14:creationId xmlns:p14="http://schemas.microsoft.com/office/powerpoint/2010/main" val="2010335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0FD1C-4A49-4B44-B286-650E95BD583B}"/>
              </a:ext>
            </a:extLst>
          </p:cNvPr>
          <p:cNvSpPr>
            <a:spLocks noGrp="1"/>
          </p:cNvSpPr>
          <p:nvPr>
            <p:ph type="body" sz="quarter" idx="13"/>
          </p:nvPr>
        </p:nvSpPr>
        <p:spPr>
          <a:xfrm>
            <a:off x="696351" y="1568669"/>
            <a:ext cx="7292715" cy="3720662"/>
          </a:xfrm>
        </p:spPr>
        <p:txBody>
          <a:bodyPr/>
          <a:lstStyle/>
          <a:p>
            <a:r>
              <a:rPr lang="en-GB" dirty="0"/>
              <a:t>I’m expecting to get a lower mark because I’m- I know it’s a stupid way of thinking but actually it got to the point where I was thinking “What is it? Am I…?” I wasn’t sure if it was my knowledge anymore, I wasn’t sure if it was my confidence, I wasn’t sure if it was my skin colour. So you start-I think it creates almost like a nasty way of thinking and how you perceive yourself to be. And if that someone’s expectation of you is low subconsciously, your performance will be low’.</a:t>
            </a:r>
          </a:p>
          <a:p>
            <a:endParaRPr lang="en-GB" dirty="0"/>
          </a:p>
        </p:txBody>
      </p:sp>
    </p:spTree>
    <p:extLst>
      <p:ext uri="{BB962C8B-B14F-4D97-AF65-F5344CB8AC3E}">
        <p14:creationId xmlns:p14="http://schemas.microsoft.com/office/powerpoint/2010/main" val="2499260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br>
              <a:rPr lang="en-GB" sz="1350" dirty="0"/>
            </a:br>
            <a:br>
              <a:rPr lang="en-GB" sz="1800" dirty="0"/>
            </a:br>
            <a:endParaRPr lang="en-GB" sz="1800" dirty="0"/>
          </a:p>
        </p:txBody>
      </p:sp>
      <p:sp>
        <p:nvSpPr>
          <p:cNvPr id="3" name="Content Placeholder 2"/>
          <p:cNvSpPr>
            <a:spLocks noGrp="1"/>
          </p:cNvSpPr>
          <p:nvPr>
            <p:ph type="body" sz="quarter" idx="13"/>
          </p:nvPr>
        </p:nvSpPr>
        <p:spPr>
          <a:xfrm>
            <a:off x="457200" y="1601689"/>
            <a:ext cx="8377311" cy="1930597"/>
          </a:xfrm>
        </p:spPr>
        <p:txBody>
          <a:bodyPr/>
          <a:lstStyle/>
          <a:p>
            <a:r>
              <a:rPr lang="en-GB" dirty="0">
                <a:solidFill>
                  <a:schemeClr val="tx1">
                    <a:lumMod val="85000"/>
                    <a:lumOff val="15000"/>
                  </a:schemeClr>
                </a:solidFill>
              </a:rPr>
              <a:t>Inclusion is what we do with diversity - when we value and appreciate people </a:t>
            </a:r>
            <a:r>
              <a:rPr lang="en-GB" i="1" dirty="0">
                <a:solidFill>
                  <a:schemeClr val="tx1">
                    <a:lumMod val="85000"/>
                    <a:lumOff val="15000"/>
                  </a:schemeClr>
                </a:solidFill>
              </a:rPr>
              <a:t>because of </a:t>
            </a:r>
            <a:r>
              <a:rPr lang="en-GB" dirty="0">
                <a:solidFill>
                  <a:schemeClr val="tx1">
                    <a:lumMod val="85000"/>
                    <a:lumOff val="15000"/>
                  </a:schemeClr>
                </a:solidFill>
              </a:rPr>
              <a:t>and not in spite of their differences, as well as their similarities.</a:t>
            </a:r>
          </a:p>
          <a:p>
            <a:r>
              <a:rPr lang="en-GB" dirty="0">
                <a:hlinkClick r:id="rId2"/>
              </a:rPr>
              <a:t>https://www.dailymotion.com/video/x7sr3t</a:t>
            </a:r>
            <a:endParaRPr lang="en-GB" dirty="0"/>
          </a:p>
          <a:p>
            <a:pPr marL="0" indent="0">
              <a:buNone/>
            </a:pPr>
            <a:endParaRPr lang="en-GB" sz="1500" dirty="0">
              <a:solidFill>
                <a:srgbClr val="A00054"/>
              </a:solidFill>
            </a:endParaRPr>
          </a:p>
        </p:txBody>
      </p:sp>
      <p:pic>
        <p:nvPicPr>
          <p:cNvPr id="5" name="Picture 4">
            <a:extLst>
              <a:ext uri="{FF2B5EF4-FFF2-40B4-BE49-F238E27FC236}">
                <a16:creationId xmlns:a16="http://schemas.microsoft.com/office/drawing/2014/main" id="{581BAD58-8A2F-4C1F-89D4-55C5F4728B18}"/>
              </a:ext>
            </a:extLst>
          </p:cNvPr>
          <p:cNvPicPr>
            <a:picLocks noChangeAspect="1"/>
          </p:cNvPicPr>
          <p:nvPr/>
        </p:nvPicPr>
        <p:blipFill>
          <a:blip r:embed="rId3"/>
          <a:stretch>
            <a:fillRect/>
          </a:stretch>
        </p:blipFill>
        <p:spPr>
          <a:xfrm>
            <a:off x="4262511" y="3429000"/>
            <a:ext cx="4514850" cy="2552700"/>
          </a:xfrm>
          <a:prstGeom prst="rect">
            <a:avLst/>
          </a:prstGeom>
        </p:spPr>
      </p:pic>
      <p:sp>
        <p:nvSpPr>
          <p:cNvPr id="7" name="Title 1">
            <a:extLst>
              <a:ext uri="{FF2B5EF4-FFF2-40B4-BE49-F238E27FC236}">
                <a16:creationId xmlns:a16="http://schemas.microsoft.com/office/drawing/2014/main" id="{88CF93A7-DA0A-4BBD-910E-75445423ABE3}"/>
              </a:ext>
            </a:extLst>
          </p:cNvPr>
          <p:cNvSpPr txBox="1">
            <a:spLocks/>
          </p:cNvSpPr>
          <p:nvPr/>
        </p:nvSpPr>
        <p:spPr>
          <a:xfrm>
            <a:off x="773723" y="805938"/>
            <a:ext cx="3024554" cy="679449"/>
          </a:xfrm>
          <a:prstGeom prst="rect">
            <a:avLst/>
          </a:prstGeom>
        </p:spPr>
        <p:txBody>
          <a:bodyPr/>
          <a:lstStyle>
            <a:lvl1pPr algn="l" defTabSz="457200" rtl="0" eaLnBrk="1" latinLnBrk="0" hangingPunct="1">
              <a:spcBef>
                <a:spcPct val="0"/>
              </a:spcBef>
              <a:buNone/>
              <a:defRPr sz="3600" b="1" kern="1200">
                <a:solidFill>
                  <a:srgbClr val="A00054"/>
                </a:solidFill>
                <a:latin typeface="+mj-lt"/>
                <a:ea typeface="+mj-ea"/>
                <a:cs typeface="+mj-cs"/>
              </a:defRPr>
            </a:lvl1pPr>
          </a:lstStyle>
          <a:p>
            <a:r>
              <a:rPr lang="en-GB" dirty="0"/>
              <a:t>Inclusion</a:t>
            </a:r>
          </a:p>
        </p:txBody>
      </p:sp>
    </p:spTree>
    <p:extLst>
      <p:ext uri="{BB962C8B-B14F-4D97-AF65-F5344CB8AC3E}">
        <p14:creationId xmlns:p14="http://schemas.microsoft.com/office/powerpoint/2010/main" val="2674495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85334" y="992305"/>
            <a:ext cx="7364423" cy="857250"/>
          </a:xfrm>
        </p:spPr>
        <p:txBody>
          <a:bodyPr/>
          <a:lstStyle/>
          <a:p>
            <a:pPr algn="l" eaLnBrk="1" hangingPunct="1"/>
            <a:r>
              <a:rPr lang="en-GB" altLang="en-US" sz="3600" b="1" dirty="0">
                <a:solidFill>
                  <a:srgbClr val="A00054"/>
                </a:solidFill>
              </a:rPr>
              <a:t>Inclusion - questions</a:t>
            </a:r>
          </a:p>
        </p:txBody>
      </p:sp>
      <p:sp>
        <p:nvSpPr>
          <p:cNvPr id="9" name="Rectangle 8">
            <a:extLst>
              <a:ext uri="{FF2B5EF4-FFF2-40B4-BE49-F238E27FC236}">
                <a16:creationId xmlns:a16="http://schemas.microsoft.com/office/drawing/2014/main" id="{84D60592-B37D-422C-9717-6522C71180F5}"/>
              </a:ext>
            </a:extLst>
          </p:cNvPr>
          <p:cNvSpPr/>
          <p:nvPr/>
        </p:nvSpPr>
        <p:spPr>
          <a:xfrm>
            <a:off x="485334" y="1969930"/>
            <a:ext cx="8208499" cy="1938992"/>
          </a:xfrm>
          <a:prstGeom prst="rect">
            <a:avLst/>
          </a:prstGeom>
        </p:spPr>
        <p:txBody>
          <a:bodyPr wrap="square">
            <a:spAutoFit/>
          </a:bodyPr>
          <a:lstStyle/>
          <a:p>
            <a:pPr lvl="0"/>
            <a:r>
              <a:rPr lang="en-US" sz="2400" dirty="0">
                <a:solidFill>
                  <a:schemeClr val="tx1">
                    <a:lumMod val="85000"/>
                    <a:lumOff val="15000"/>
                  </a:schemeClr>
                </a:solidFill>
              </a:rPr>
              <a:t>How might your department be viewed by an outsider?</a:t>
            </a:r>
          </a:p>
          <a:p>
            <a:pPr lvl="0"/>
            <a:r>
              <a:rPr lang="en-US" sz="2400" dirty="0">
                <a:solidFill>
                  <a:schemeClr val="tx1">
                    <a:lumMod val="85000"/>
                    <a:lumOff val="15000"/>
                  </a:schemeClr>
                </a:solidFill>
              </a:rPr>
              <a:t> </a:t>
            </a:r>
          </a:p>
          <a:p>
            <a:pPr lvl="0"/>
            <a:r>
              <a:rPr lang="en-US" sz="2400" dirty="0">
                <a:solidFill>
                  <a:schemeClr val="tx1">
                    <a:lumMod val="85000"/>
                    <a:lumOff val="15000"/>
                  </a:schemeClr>
                </a:solidFill>
              </a:rPr>
              <a:t>What would you advise a doctor joining your department from abroad about how to fit in (how much would they have to change about themselves)?</a:t>
            </a:r>
            <a:endParaRPr lang="en-GB" sz="2400" dirty="0">
              <a:solidFill>
                <a:schemeClr val="tx1">
                  <a:lumMod val="85000"/>
                  <a:lumOff val="15000"/>
                </a:schemeClr>
              </a:solidFill>
            </a:endParaRPr>
          </a:p>
        </p:txBody>
      </p:sp>
    </p:spTree>
    <p:extLst>
      <p:ext uri="{BB962C8B-B14F-4D97-AF65-F5344CB8AC3E}">
        <p14:creationId xmlns:p14="http://schemas.microsoft.com/office/powerpoint/2010/main" val="3848230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B95-9B7F-41A0-AF32-73B947978301}"/>
              </a:ext>
            </a:extLst>
          </p:cNvPr>
          <p:cNvSpPr>
            <a:spLocks noGrp="1"/>
          </p:cNvSpPr>
          <p:nvPr>
            <p:ph type="ctrTitle"/>
          </p:nvPr>
        </p:nvSpPr>
        <p:spPr/>
        <p:txBody>
          <a:bodyPr/>
          <a:lstStyle/>
          <a:p>
            <a:r>
              <a:rPr lang="en-GB" dirty="0"/>
              <a:t>Standard Setting</a:t>
            </a:r>
          </a:p>
        </p:txBody>
      </p:sp>
      <p:sp>
        <p:nvSpPr>
          <p:cNvPr id="3" name="Text Placeholder 2">
            <a:extLst>
              <a:ext uri="{FF2B5EF4-FFF2-40B4-BE49-F238E27FC236}">
                <a16:creationId xmlns:a16="http://schemas.microsoft.com/office/drawing/2014/main" id="{B422A8CA-471C-417B-B82B-65555BA45376}"/>
              </a:ext>
            </a:extLst>
          </p:cNvPr>
          <p:cNvSpPr>
            <a:spLocks noGrp="1"/>
          </p:cNvSpPr>
          <p:nvPr>
            <p:ph type="body" sz="quarter" idx="13"/>
          </p:nvPr>
        </p:nvSpPr>
        <p:spPr>
          <a:xfrm>
            <a:off x="631597" y="1896006"/>
            <a:ext cx="6867590" cy="3720662"/>
          </a:xfrm>
        </p:spPr>
        <p:txBody>
          <a:bodyPr/>
          <a:lstStyle/>
          <a:p>
            <a:pPr marL="0" indent="0">
              <a:buNone/>
            </a:pPr>
            <a:endParaRPr lang="en-GB" dirty="0"/>
          </a:p>
          <a:p>
            <a:pPr marL="0" indent="0">
              <a:buNone/>
            </a:pPr>
            <a:endParaRPr lang="en-GB" dirty="0"/>
          </a:p>
        </p:txBody>
      </p:sp>
      <p:sp>
        <p:nvSpPr>
          <p:cNvPr id="4" name="Rectangle 3">
            <a:extLst>
              <a:ext uri="{FF2B5EF4-FFF2-40B4-BE49-F238E27FC236}">
                <a16:creationId xmlns:a16="http://schemas.microsoft.com/office/drawing/2014/main" id="{596E7BAF-5982-4BA5-9757-BECBF36E1453}"/>
              </a:ext>
            </a:extLst>
          </p:cNvPr>
          <p:cNvSpPr/>
          <p:nvPr/>
        </p:nvSpPr>
        <p:spPr>
          <a:xfrm>
            <a:off x="1505243" y="2264898"/>
            <a:ext cx="5352757" cy="2677656"/>
          </a:xfrm>
          <a:prstGeom prst="rect">
            <a:avLst/>
          </a:prstGeom>
        </p:spPr>
        <p:txBody>
          <a:bodyPr wrap="square">
            <a:spAutoFit/>
          </a:bodyPr>
          <a:lstStyle/>
          <a:p>
            <a:r>
              <a:rPr lang="en-GB" dirty="0"/>
              <a:t>‘</a:t>
            </a:r>
            <a:r>
              <a:rPr lang="en-GB" sz="2400" dirty="0"/>
              <a:t>I’ve been in this country for more than a decade now. It’s still a learning journey […] I personally think that maybe there must be some time given us to relearn what we have learnt already and then learn what we are supposed to learn’</a:t>
            </a:r>
          </a:p>
        </p:txBody>
      </p:sp>
    </p:spTree>
    <p:extLst>
      <p:ext uri="{BB962C8B-B14F-4D97-AF65-F5344CB8AC3E}">
        <p14:creationId xmlns:p14="http://schemas.microsoft.com/office/powerpoint/2010/main" val="400318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85593F9-60BE-44FD-8480-9099A13DA8F9}"/>
              </a:ext>
            </a:extLst>
          </p:cNvPr>
          <p:cNvPicPr>
            <a:picLocks noChangeAspect="1"/>
          </p:cNvPicPr>
          <p:nvPr/>
        </p:nvPicPr>
        <p:blipFill>
          <a:blip r:embed="rId2"/>
          <a:stretch>
            <a:fillRect/>
          </a:stretch>
        </p:blipFill>
        <p:spPr>
          <a:xfrm>
            <a:off x="704257" y="1129927"/>
            <a:ext cx="7368818" cy="4823227"/>
          </a:xfrm>
          <a:prstGeom prst="rect">
            <a:avLst/>
          </a:prstGeom>
        </p:spPr>
      </p:pic>
    </p:spTree>
    <p:extLst>
      <p:ext uri="{BB962C8B-B14F-4D97-AF65-F5344CB8AC3E}">
        <p14:creationId xmlns:p14="http://schemas.microsoft.com/office/powerpoint/2010/main" val="449751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EB39EEC-EEAC-4EB9-9EE2-3AA364F0445E}"/>
              </a:ext>
            </a:extLst>
          </p:cNvPr>
          <p:cNvSpPr/>
          <p:nvPr/>
        </p:nvSpPr>
        <p:spPr>
          <a:xfrm>
            <a:off x="540265" y="1487659"/>
            <a:ext cx="3085268" cy="584775"/>
          </a:xfrm>
          <a:prstGeom prst="rect">
            <a:avLst/>
          </a:prstGeom>
        </p:spPr>
        <p:txBody>
          <a:bodyPr wrap="none">
            <a:spAutoFit/>
          </a:bodyPr>
          <a:lstStyle/>
          <a:p>
            <a:r>
              <a:rPr lang="en-GB" altLang="en-US" sz="3200" b="1" dirty="0">
                <a:solidFill>
                  <a:srgbClr val="A00054"/>
                </a:solidFill>
                <a:ea typeface="+mj-ea"/>
                <a:cs typeface="+mj-cs"/>
              </a:rPr>
              <a:t>Ways Forward </a:t>
            </a:r>
            <a:endParaRPr lang="en-GB" dirty="0"/>
          </a:p>
        </p:txBody>
      </p:sp>
      <p:sp>
        <p:nvSpPr>
          <p:cNvPr id="9" name="Content Placeholder 2">
            <a:extLst>
              <a:ext uri="{FF2B5EF4-FFF2-40B4-BE49-F238E27FC236}">
                <a16:creationId xmlns:a16="http://schemas.microsoft.com/office/drawing/2014/main" id="{73D73F55-F4E8-4952-8720-C0B1B93A5C55}"/>
              </a:ext>
            </a:extLst>
          </p:cNvPr>
          <p:cNvSpPr txBox="1">
            <a:spLocks/>
          </p:cNvSpPr>
          <p:nvPr/>
        </p:nvSpPr>
        <p:spPr>
          <a:xfrm>
            <a:off x="180876" y="2359348"/>
            <a:ext cx="8782247" cy="5202519"/>
          </a:xfr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solidFill>
                  <a:schemeClr val="tx1">
                    <a:lumMod val="85000"/>
                    <a:lumOff val="15000"/>
                  </a:schemeClr>
                </a:solidFill>
              </a:rPr>
              <a:t>How can we increase the ‘bridging social capital’ of BME medics?</a:t>
            </a:r>
          </a:p>
          <a:p>
            <a:r>
              <a:rPr lang="en-GB" sz="2400" dirty="0">
                <a:solidFill>
                  <a:schemeClr val="tx1">
                    <a:lumMod val="85000"/>
                    <a:lumOff val="15000"/>
                  </a:schemeClr>
                </a:solidFill>
              </a:rPr>
              <a:t>How can we address unconscious bias?</a:t>
            </a:r>
          </a:p>
          <a:p>
            <a:r>
              <a:rPr lang="en-GB" sz="2400" dirty="0">
                <a:solidFill>
                  <a:schemeClr val="tx1">
                    <a:lumMod val="85000"/>
                    <a:lumOff val="15000"/>
                  </a:schemeClr>
                </a:solidFill>
              </a:rPr>
              <a:t>How can we increase the feeling of belonging experienced by BME medics and decrease stereotype threat?</a:t>
            </a:r>
          </a:p>
          <a:p>
            <a:r>
              <a:rPr lang="en-GB" sz="2400" dirty="0">
                <a:solidFill>
                  <a:schemeClr val="tx1">
                    <a:lumMod val="85000"/>
                    <a:lumOff val="15000"/>
                  </a:schemeClr>
                </a:solidFill>
              </a:rPr>
              <a:t>Standard setting</a:t>
            </a:r>
          </a:p>
        </p:txBody>
      </p:sp>
    </p:spTree>
    <p:extLst>
      <p:ext uri="{BB962C8B-B14F-4D97-AF65-F5344CB8AC3E}">
        <p14:creationId xmlns:p14="http://schemas.microsoft.com/office/powerpoint/2010/main" val="227700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64694F-4DED-44F5-8864-AA43CB246F54}"/>
              </a:ext>
            </a:extLst>
          </p:cNvPr>
          <p:cNvSpPr>
            <a:spLocks noGrp="1"/>
          </p:cNvSpPr>
          <p:nvPr>
            <p:ph type="body" sz="quarter" idx="13"/>
          </p:nvPr>
        </p:nvSpPr>
        <p:spPr>
          <a:xfrm>
            <a:off x="457200" y="1954924"/>
            <a:ext cx="7772400" cy="3720662"/>
          </a:xfrm>
        </p:spPr>
        <p:txBody>
          <a:bodyPr/>
          <a:lstStyle/>
          <a:p>
            <a:endParaRPr lang="en-GB" dirty="0">
              <a:solidFill>
                <a:schemeClr val="tx1">
                  <a:lumMod val="85000"/>
                  <a:lumOff val="15000"/>
                </a:schemeClr>
              </a:solidFill>
            </a:endParaRPr>
          </a:p>
          <a:p>
            <a:r>
              <a:rPr lang="en-US" dirty="0">
                <a:solidFill>
                  <a:schemeClr val="tx1">
                    <a:lumMod val="85000"/>
                    <a:lumOff val="15000"/>
                  </a:schemeClr>
                </a:solidFill>
              </a:rPr>
              <a:t>What should be done differently (in your department) to promote inclusion? </a:t>
            </a:r>
          </a:p>
          <a:p>
            <a:r>
              <a:rPr lang="en-US" dirty="0">
                <a:solidFill>
                  <a:schemeClr val="tx1">
                    <a:lumMod val="85000"/>
                    <a:lumOff val="15000"/>
                  </a:schemeClr>
                </a:solidFill>
              </a:rPr>
              <a:t>What could you do differently?</a:t>
            </a:r>
            <a:endParaRPr lang="en-GB" dirty="0">
              <a:solidFill>
                <a:schemeClr val="tx1">
                  <a:lumMod val="85000"/>
                  <a:lumOff val="15000"/>
                </a:schemeClr>
              </a:solidFill>
            </a:endParaRPr>
          </a:p>
        </p:txBody>
      </p:sp>
    </p:spTree>
    <p:extLst>
      <p:ext uri="{BB962C8B-B14F-4D97-AF65-F5344CB8AC3E}">
        <p14:creationId xmlns:p14="http://schemas.microsoft.com/office/powerpoint/2010/main" val="70326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340112" y="790984"/>
            <a:ext cx="7364423" cy="1161231"/>
          </a:xfrm>
        </p:spPr>
        <p:txBody>
          <a:bodyPr/>
          <a:lstStyle/>
          <a:p>
            <a:pPr algn="l" eaLnBrk="1" hangingPunct="1"/>
            <a:r>
              <a:rPr lang="en-GB" altLang="en-US" sz="3200" b="1" dirty="0">
                <a:solidFill>
                  <a:srgbClr val="A00054"/>
                </a:solidFill>
              </a:rPr>
              <a:t>Promoting Cultural Safety </a:t>
            </a:r>
          </a:p>
        </p:txBody>
      </p:sp>
      <p:sp>
        <p:nvSpPr>
          <p:cNvPr id="10" name="Content Placeholder 2">
            <a:extLst>
              <a:ext uri="{FF2B5EF4-FFF2-40B4-BE49-F238E27FC236}">
                <a16:creationId xmlns:a16="http://schemas.microsoft.com/office/drawing/2014/main" id="{C1D508FA-545A-46DA-A805-A5E75076F242}"/>
              </a:ext>
            </a:extLst>
          </p:cNvPr>
          <p:cNvSpPr>
            <a:spLocks noGrp="1"/>
          </p:cNvSpPr>
          <p:nvPr>
            <p:ph idx="1"/>
          </p:nvPr>
        </p:nvSpPr>
        <p:spPr>
          <a:xfrm>
            <a:off x="108534" y="1715678"/>
            <a:ext cx="8782247" cy="4351338"/>
          </a:xfrm>
        </p:spPr>
        <p:txBody>
          <a:bodyPr>
            <a:noAutofit/>
          </a:bodyPr>
          <a:lstStyle/>
          <a:p>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Identifying what makes someone else different is easy e.g. their English isn’t very good or they don’t do things in the same way as others. 				</a:t>
            </a:r>
          </a:p>
          <a:p>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Understanding our own culture, and it’s influence on how we think, feel and behave is much harder.</a:t>
            </a:r>
          </a:p>
          <a:p>
            <a:pPr marL="0" indent="0">
              <a:buNone/>
            </a:pPr>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a:p>
            <a:pPr marL="0" indent="0">
              <a:buNone/>
            </a:pPr>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a:p>
            <a:pPr marL="0" indent="0" algn="r">
              <a:buNone/>
            </a:pPr>
            <a:r>
              <a:rPr lang="en-GB" altLang="en-US" sz="2400" dirty="0">
                <a:solidFill>
                  <a:schemeClr val="tx1">
                    <a:lumMod val="85000"/>
                    <a:lumOff val="15000"/>
                  </a:schemeClr>
                </a:solidFill>
                <a:ea typeface="Calibri" panose="020F0502020204030204" pitchFamily="34" charset="0"/>
                <a:cs typeface="Times New Roman" panose="02020603050405020304" pitchFamily="18" charset="0"/>
              </a:rPr>
              <a:t>Morris (2010)</a:t>
            </a:r>
          </a:p>
          <a:p>
            <a:endParaRPr lang="en-GB" altLang="en-US"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2241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691805" y="1198947"/>
            <a:ext cx="7364423" cy="1161231"/>
          </a:xfrm>
        </p:spPr>
        <p:txBody>
          <a:bodyPr/>
          <a:lstStyle/>
          <a:p>
            <a:pPr algn="l" eaLnBrk="1" hangingPunct="1"/>
            <a:r>
              <a:rPr lang="en-GB" altLang="en-US" sz="3200" b="1" dirty="0">
                <a:solidFill>
                  <a:srgbClr val="A00054"/>
                </a:solidFill>
              </a:rPr>
              <a:t>Promoting Cultural Safety </a:t>
            </a:r>
          </a:p>
        </p:txBody>
      </p:sp>
      <p:sp>
        <p:nvSpPr>
          <p:cNvPr id="10" name="Content Placeholder 2">
            <a:extLst>
              <a:ext uri="{FF2B5EF4-FFF2-40B4-BE49-F238E27FC236}">
                <a16:creationId xmlns:a16="http://schemas.microsoft.com/office/drawing/2014/main" id="{C1D508FA-545A-46DA-A805-A5E75076F242}"/>
              </a:ext>
            </a:extLst>
          </p:cNvPr>
          <p:cNvSpPr>
            <a:spLocks noGrp="1"/>
          </p:cNvSpPr>
          <p:nvPr>
            <p:ph idx="1"/>
          </p:nvPr>
        </p:nvSpPr>
        <p:spPr>
          <a:xfrm>
            <a:off x="180876" y="1308296"/>
            <a:ext cx="8782247" cy="3675508"/>
          </a:xfrm>
        </p:spPr>
        <p:txBody>
          <a:bodyPr>
            <a:noAutofit/>
          </a:bodyPr>
          <a:lstStyle/>
          <a:p>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a:p>
            <a:pPr marL="0" indent="0">
              <a:buNone/>
            </a:pPr>
            <a:endParaRPr lang="en-GB" altLang="en-US" sz="2400" dirty="0">
              <a:solidFill>
                <a:schemeClr val="tx1">
                  <a:lumMod val="85000"/>
                  <a:lumOff val="15000"/>
                </a:schemeClr>
              </a:solidFill>
              <a:ea typeface="Calibri" panose="020F0502020204030204" pitchFamily="34" charset="0"/>
              <a:cs typeface="Times New Roman" panose="02020603050405020304" pitchFamily="18" charset="0"/>
            </a:endParaRP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Reflecting on one’s own culture, attitudes and beliefs about ‘others’</a:t>
            </a: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Clear, value free, open and respectful communication </a:t>
            </a: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Developing trust and being aware of power imbalances</a:t>
            </a: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Recognising and avoiding stereotypical barriers</a:t>
            </a: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Recognising biases and their impact</a:t>
            </a:r>
          </a:p>
          <a:p>
            <a:r>
              <a:rPr lang="en-US" altLang="en-US" sz="2400" dirty="0">
                <a:solidFill>
                  <a:schemeClr val="tx1">
                    <a:lumMod val="85000"/>
                    <a:lumOff val="15000"/>
                  </a:schemeClr>
                </a:solidFill>
                <a:ea typeface="Calibri" panose="020F0502020204030204" pitchFamily="34" charset="0"/>
                <a:cs typeface="Times New Roman" panose="02020603050405020304" pitchFamily="18" charset="0"/>
              </a:rPr>
              <a:t>Being prepared to engage with others in a two-way dialogue where knowledge is shared</a:t>
            </a:r>
          </a:p>
          <a:p>
            <a:pPr marL="0" indent="0">
              <a:buNone/>
            </a:pPr>
            <a:endParaRPr lang="en-GB" altLang="en-US"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6149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a:xfrm>
            <a:off x="466722" y="1334472"/>
            <a:ext cx="7364423" cy="1161231"/>
          </a:xfrm>
        </p:spPr>
        <p:txBody>
          <a:bodyPr/>
          <a:lstStyle/>
          <a:p>
            <a:pPr algn="l" eaLnBrk="1" hangingPunct="1"/>
            <a:r>
              <a:rPr lang="en-GB" altLang="en-US" sz="3200" b="1" dirty="0">
                <a:solidFill>
                  <a:srgbClr val="A00054"/>
                </a:solidFill>
              </a:rPr>
              <a:t>Cultural Humility </a:t>
            </a:r>
          </a:p>
        </p:txBody>
      </p:sp>
      <p:sp>
        <p:nvSpPr>
          <p:cNvPr id="6" name="Content Placeholder 2">
            <a:extLst>
              <a:ext uri="{FF2B5EF4-FFF2-40B4-BE49-F238E27FC236}">
                <a16:creationId xmlns:a16="http://schemas.microsoft.com/office/drawing/2014/main" id="{418F7989-CFAA-4FF1-9EDA-94A839122A7D}"/>
              </a:ext>
            </a:extLst>
          </p:cNvPr>
          <p:cNvSpPr>
            <a:spLocks noGrp="1"/>
          </p:cNvSpPr>
          <p:nvPr>
            <p:ph idx="1"/>
          </p:nvPr>
        </p:nvSpPr>
        <p:spPr>
          <a:xfrm>
            <a:off x="361753" y="2450306"/>
            <a:ext cx="8782247" cy="5202519"/>
          </a:xfrm>
        </p:spPr>
        <p:txBody>
          <a:bodyPr>
            <a:noAutofit/>
          </a:bodyPr>
          <a:lstStyle/>
          <a:p>
            <a:pPr marL="0" indent="0">
              <a:buNone/>
            </a:pPr>
            <a:r>
              <a:rPr lang="en-GB" sz="2400" dirty="0">
                <a:solidFill>
                  <a:schemeClr val="tx1">
                    <a:lumMod val="85000"/>
                    <a:lumOff val="15000"/>
                  </a:schemeClr>
                </a:solidFill>
              </a:rPr>
              <a:t>Being self aware enough to understand how bias and power imbalance might affect every encounter we have with patients and colleagues</a:t>
            </a:r>
            <a:endParaRPr lang="en-US" altLang="en-US" sz="2400" dirty="0">
              <a:solidFill>
                <a:schemeClr val="tx1">
                  <a:lumMod val="85000"/>
                  <a:lumOff val="15000"/>
                </a:schemeClr>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278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73D11AFE-C90A-432D-B321-D4C3B430CA96}"/>
              </a:ext>
            </a:extLst>
          </p:cNvPr>
          <p:cNvSpPr>
            <a:spLocks noGrp="1"/>
          </p:cNvSpPr>
          <p:nvPr>
            <p:ph type="ctrTitle"/>
          </p:nvPr>
        </p:nvSpPr>
        <p:spPr>
          <a:xfrm>
            <a:off x="425401" y="1036809"/>
            <a:ext cx="7772400" cy="679449"/>
          </a:xfrm>
        </p:spPr>
        <p:txBody>
          <a:bodyPr/>
          <a:lstStyle/>
          <a:p>
            <a:pPr algn="l"/>
            <a:r>
              <a:rPr lang="en-GB" altLang="en-US" sz="2100" b="1" dirty="0"/>
              <a:t> </a:t>
            </a:r>
            <a:r>
              <a:rPr lang="en-GB" altLang="en-US" sz="3200" dirty="0"/>
              <a:t>Appreciative Inquiry </a:t>
            </a:r>
            <a:r>
              <a:rPr lang="en-GB" altLang="en-US" sz="3200" b="1" dirty="0"/>
              <a:t> </a:t>
            </a:r>
            <a:endParaRPr lang="en-GB" sz="3200" b="1" dirty="0"/>
          </a:p>
        </p:txBody>
      </p:sp>
      <p:sp>
        <p:nvSpPr>
          <p:cNvPr id="8" name="Text Placeholder 6">
            <a:extLst>
              <a:ext uri="{FF2B5EF4-FFF2-40B4-BE49-F238E27FC236}">
                <a16:creationId xmlns:a16="http://schemas.microsoft.com/office/drawing/2014/main" id="{E348047A-56A0-402B-B4A8-C420BDF13338}"/>
              </a:ext>
            </a:extLst>
          </p:cNvPr>
          <p:cNvSpPr>
            <a:spLocks noGrp="1"/>
          </p:cNvSpPr>
          <p:nvPr>
            <p:ph type="body" sz="quarter" idx="13"/>
          </p:nvPr>
        </p:nvSpPr>
        <p:spPr>
          <a:xfrm>
            <a:off x="358726" y="2133598"/>
            <a:ext cx="7839075" cy="3720662"/>
          </a:xfrm>
        </p:spPr>
        <p:txBody>
          <a:bodyPr/>
          <a:lstStyle/>
          <a:p>
            <a:r>
              <a:rPr lang="en-GB" dirty="0">
                <a:solidFill>
                  <a:schemeClr val="tx1">
                    <a:lumMod val="85000"/>
                    <a:lumOff val="15000"/>
                  </a:schemeClr>
                </a:solidFill>
              </a:rPr>
              <a:t>Seeks to identify what is going well in a situation and what the learner’s strengths are</a:t>
            </a:r>
          </a:p>
          <a:p>
            <a:pPr marL="0" indent="0">
              <a:buNone/>
            </a:pPr>
            <a:endParaRPr lang="en-GB" dirty="0">
              <a:solidFill>
                <a:schemeClr val="tx1">
                  <a:lumMod val="85000"/>
                  <a:lumOff val="15000"/>
                </a:schemeClr>
              </a:solidFill>
            </a:endParaRPr>
          </a:p>
          <a:p>
            <a:r>
              <a:rPr lang="en-GB" dirty="0">
                <a:solidFill>
                  <a:schemeClr val="tx1">
                    <a:lumMod val="85000"/>
                    <a:lumOff val="15000"/>
                  </a:schemeClr>
                </a:solidFill>
              </a:rPr>
              <a:t>Mobilises individual and collective strengths to achieve potential</a:t>
            </a:r>
          </a:p>
          <a:p>
            <a:pPr marL="0" indent="0">
              <a:buNone/>
            </a:pPr>
            <a:endParaRPr lang="en-GB" dirty="0">
              <a:solidFill>
                <a:schemeClr val="tx1">
                  <a:lumMod val="85000"/>
                  <a:lumOff val="15000"/>
                </a:schemeClr>
              </a:solidFill>
            </a:endParaRPr>
          </a:p>
          <a:p>
            <a:r>
              <a:rPr lang="en-GB" dirty="0">
                <a:solidFill>
                  <a:schemeClr val="tx1">
                    <a:lumMod val="85000"/>
                    <a:lumOff val="15000"/>
                  </a:schemeClr>
                </a:solidFill>
              </a:rPr>
              <a:t>Creates a vision of change which is congruent with the learner and with their organisation – co-creating goals</a:t>
            </a:r>
          </a:p>
          <a:p>
            <a:endParaRPr lang="en-GB" dirty="0"/>
          </a:p>
        </p:txBody>
      </p:sp>
    </p:spTree>
    <p:extLst>
      <p:ext uri="{BB962C8B-B14F-4D97-AF65-F5344CB8AC3E}">
        <p14:creationId xmlns:p14="http://schemas.microsoft.com/office/powerpoint/2010/main" val="2405635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E348047A-56A0-402B-B4A8-C420BDF13338}"/>
              </a:ext>
            </a:extLst>
          </p:cNvPr>
          <p:cNvSpPr>
            <a:spLocks noGrp="1"/>
          </p:cNvSpPr>
          <p:nvPr>
            <p:ph type="body" sz="quarter" idx="13"/>
          </p:nvPr>
        </p:nvSpPr>
        <p:spPr>
          <a:xfrm>
            <a:off x="652462" y="1739702"/>
            <a:ext cx="7839075" cy="3720662"/>
          </a:xfrm>
        </p:spPr>
        <p:txBody>
          <a:bodyPr/>
          <a:lstStyle/>
          <a:p>
            <a:pPr marL="0" indent="0" algn="ctr">
              <a:buNone/>
            </a:pPr>
            <a:r>
              <a:rPr lang="en-GB" dirty="0">
                <a:solidFill>
                  <a:schemeClr val="tx1">
                    <a:lumMod val="85000"/>
                    <a:lumOff val="15000"/>
                  </a:schemeClr>
                </a:solidFill>
              </a:rPr>
              <a:t>People do not grow by concentrating on their problems. In fact, the effect of a problem focus is to weaken people’s confidence in their ability to develop in self-reflective ways. The fact that people have lacks is acknowledged, but the best strategy for supporting further gains is a conscious emphasis on the gains already made’ Weick 1989</a:t>
            </a:r>
          </a:p>
          <a:p>
            <a:pPr marL="0" indent="0">
              <a:buNone/>
            </a:pPr>
            <a:endParaRPr lang="en-GB" dirty="0"/>
          </a:p>
        </p:txBody>
      </p:sp>
    </p:spTree>
    <p:extLst>
      <p:ext uri="{BB962C8B-B14F-4D97-AF65-F5344CB8AC3E}">
        <p14:creationId xmlns:p14="http://schemas.microsoft.com/office/powerpoint/2010/main" val="1274515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2ED831-AD0D-449E-95CA-565D77732D29}"/>
              </a:ext>
            </a:extLst>
          </p:cNvPr>
          <p:cNvSpPr txBox="1">
            <a:spLocks/>
          </p:cNvSpPr>
          <p:nvPr/>
        </p:nvSpPr>
        <p:spPr>
          <a:xfrm>
            <a:off x="494674" y="1393959"/>
            <a:ext cx="8154649" cy="774357"/>
          </a:xfrm>
          <a:prstGeom prst="rect">
            <a:avLst/>
          </a:prstGeom>
        </p:spPr>
        <p:txBody>
          <a:bodyPr>
            <a:normAutofit/>
          </a:bodyPr>
          <a:lstStyle>
            <a:lvl1pPr algn="l" defTabSz="457200" rtl="0" eaLnBrk="1" latinLnBrk="0" hangingPunct="1">
              <a:spcBef>
                <a:spcPct val="0"/>
              </a:spcBef>
              <a:buNone/>
              <a:defRPr sz="3600" b="1" kern="1200">
                <a:solidFill>
                  <a:srgbClr val="A00054"/>
                </a:solidFill>
                <a:latin typeface="+mj-lt"/>
                <a:ea typeface="+mj-ea"/>
                <a:cs typeface="+mj-cs"/>
              </a:defRPr>
            </a:lvl1pPr>
          </a:lstStyle>
          <a:p>
            <a:r>
              <a:rPr lang="en-GB" altLang="en-US" sz="3200" dirty="0">
                <a:latin typeface="Calibri" panose="020F0502020204030204" pitchFamily="34" charset="0"/>
                <a:cs typeface="Calibri" panose="020F0502020204030204" pitchFamily="34" charset="0"/>
              </a:rPr>
              <a:t>Possible ways forward –IMG doctors</a:t>
            </a:r>
          </a:p>
        </p:txBody>
      </p:sp>
      <p:sp>
        <p:nvSpPr>
          <p:cNvPr id="5" name="Content Placeholder 2">
            <a:extLst>
              <a:ext uri="{FF2B5EF4-FFF2-40B4-BE49-F238E27FC236}">
                <a16:creationId xmlns:a16="http://schemas.microsoft.com/office/drawing/2014/main" id="{6E90A3FC-BBEC-4777-BFC0-1551C7CCECC1}"/>
              </a:ext>
            </a:extLst>
          </p:cNvPr>
          <p:cNvSpPr txBox="1">
            <a:spLocks/>
          </p:cNvSpPr>
          <p:nvPr/>
        </p:nvSpPr>
        <p:spPr>
          <a:xfrm>
            <a:off x="180876" y="2197086"/>
            <a:ext cx="8782247" cy="5202519"/>
          </a:xfr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400" dirty="0">
                <a:solidFill>
                  <a:schemeClr val="tx1">
                    <a:lumMod val="85000"/>
                    <a:lumOff val="15000"/>
                  </a:schemeClr>
                </a:solidFill>
              </a:rPr>
              <a:t>Random allocation to training placements to avoid clustering</a:t>
            </a:r>
          </a:p>
          <a:p>
            <a:r>
              <a:rPr lang="en-GB" sz="2400" dirty="0">
                <a:solidFill>
                  <a:schemeClr val="tx1">
                    <a:lumMod val="85000"/>
                    <a:lumOff val="15000"/>
                  </a:schemeClr>
                </a:solidFill>
              </a:rPr>
              <a:t>Bespoke learning programmes for IMG trainees </a:t>
            </a:r>
          </a:p>
          <a:p>
            <a:r>
              <a:rPr lang="en-GB" sz="2400" dirty="0">
                <a:solidFill>
                  <a:schemeClr val="tx1">
                    <a:lumMod val="85000"/>
                    <a:lumOff val="15000"/>
                  </a:schemeClr>
                </a:solidFill>
              </a:rPr>
              <a:t>Active encouragement to increase cultural knowledge (Patterson 2018)</a:t>
            </a:r>
          </a:p>
          <a:p>
            <a:r>
              <a:rPr lang="en-GB" altLang="en-US" sz="2400" dirty="0">
                <a:solidFill>
                  <a:schemeClr val="tx1">
                    <a:lumMod val="85000"/>
                    <a:lumOff val="15000"/>
                  </a:schemeClr>
                </a:solidFill>
                <a:ea typeface="Calibri" panose="020F0502020204030204" pitchFamily="34" charset="0"/>
                <a:cs typeface="Arial" panose="020B0604020202020204" pitchFamily="34" charset="0"/>
              </a:rPr>
              <a:t>GMC welcome to UK practice programme</a:t>
            </a:r>
          </a:p>
          <a:p>
            <a:r>
              <a:rPr lang="en-GB" altLang="en-US" sz="2400" dirty="0">
                <a:solidFill>
                  <a:schemeClr val="tx1">
                    <a:lumMod val="85000"/>
                    <a:lumOff val="15000"/>
                  </a:schemeClr>
                </a:solidFill>
                <a:ea typeface="Calibri" panose="020F0502020204030204" pitchFamily="34" charset="0"/>
                <a:cs typeface="Arial" panose="020B0604020202020204" pitchFamily="34" charset="0"/>
              </a:rPr>
              <a:t>IMG Champions</a:t>
            </a:r>
            <a:endParaRPr lang="en-US" altLang="en-US" sz="2400" dirty="0">
              <a:solidFill>
                <a:schemeClr val="tx1">
                  <a:lumMod val="85000"/>
                  <a:lumOff val="15000"/>
                </a:schemeClr>
              </a:solidFill>
              <a:ea typeface="Calibri" panose="020F0502020204030204" pitchFamily="34" charset="0"/>
              <a:cs typeface="Arial" panose="020B0604020202020204" pitchFamily="34" charset="0"/>
            </a:endParaRPr>
          </a:p>
          <a:p>
            <a:endParaRPr lang="en-US" altLang="en-US"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318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E2ED831-AD0D-449E-95CA-565D77732D29}"/>
              </a:ext>
            </a:extLst>
          </p:cNvPr>
          <p:cNvSpPr txBox="1">
            <a:spLocks/>
          </p:cNvSpPr>
          <p:nvPr/>
        </p:nvSpPr>
        <p:spPr>
          <a:xfrm>
            <a:off x="494674" y="1219366"/>
            <a:ext cx="8154649" cy="774357"/>
          </a:xfrm>
          <a:prstGeom prst="rect">
            <a:avLst/>
          </a:prstGeom>
        </p:spPr>
        <p:txBody>
          <a:bodyPr>
            <a:normAutofit/>
          </a:bodyPr>
          <a:lstStyle>
            <a:lvl1pPr algn="l" defTabSz="457200" rtl="0" eaLnBrk="1" latinLnBrk="0" hangingPunct="1">
              <a:spcBef>
                <a:spcPct val="0"/>
              </a:spcBef>
              <a:buNone/>
              <a:defRPr sz="3600" b="1" kern="1200">
                <a:solidFill>
                  <a:srgbClr val="A00054"/>
                </a:solidFill>
                <a:latin typeface="+mj-lt"/>
                <a:ea typeface="+mj-ea"/>
                <a:cs typeface="+mj-cs"/>
              </a:defRPr>
            </a:lvl1pPr>
          </a:lstStyle>
          <a:p>
            <a:r>
              <a:rPr lang="en-GB" altLang="en-US" sz="3200" dirty="0">
                <a:latin typeface="Calibri" panose="020F0502020204030204" pitchFamily="34" charset="0"/>
                <a:cs typeface="Calibri" panose="020F0502020204030204" pitchFamily="34" charset="0"/>
              </a:rPr>
              <a:t>Possible ways forward </a:t>
            </a:r>
          </a:p>
        </p:txBody>
      </p:sp>
      <p:sp>
        <p:nvSpPr>
          <p:cNvPr id="5" name="Content Placeholder 2">
            <a:extLst>
              <a:ext uri="{FF2B5EF4-FFF2-40B4-BE49-F238E27FC236}">
                <a16:creationId xmlns:a16="http://schemas.microsoft.com/office/drawing/2014/main" id="{6E90A3FC-BBEC-4777-BFC0-1551C7CCECC1}"/>
              </a:ext>
            </a:extLst>
          </p:cNvPr>
          <p:cNvSpPr txBox="1">
            <a:spLocks/>
          </p:cNvSpPr>
          <p:nvPr/>
        </p:nvSpPr>
        <p:spPr>
          <a:xfrm>
            <a:off x="180876" y="2197086"/>
            <a:ext cx="8782247" cy="5202519"/>
          </a:xfr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D7CD275A-59EB-45D5-B840-43A1B2294A00}"/>
              </a:ext>
            </a:extLst>
          </p:cNvPr>
          <p:cNvSpPr/>
          <p:nvPr/>
        </p:nvSpPr>
        <p:spPr>
          <a:xfrm>
            <a:off x="180874" y="1973864"/>
            <a:ext cx="8782247" cy="3785652"/>
          </a:xfrm>
          <a:prstGeom prst="rect">
            <a:avLst/>
          </a:prstGeom>
        </p:spPr>
        <p:txBody>
          <a:bodyPr wrap="square">
            <a:spAutoFit/>
          </a:bodyPr>
          <a:lstStyle/>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Evidence for interventions less clear for UK trained BME medics</a:t>
            </a:r>
          </a:p>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Whole department or individual interventions</a:t>
            </a:r>
          </a:p>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Mentoring</a:t>
            </a:r>
          </a:p>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Early identification of trainees at high risk of failing (ITAP in-training assessment profiler –ES report; PSQ/ MSF; assessment score) and targeted interventions</a:t>
            </a:r>
          </a:p>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Cultural humility programmes</a:t>
            </a:r>
          </a:p>
          <a:p>
            <a:pPr marL="342900" lvl="0" indent="-342900">
              <a:spcBef>
                <a:spcPct val="20000"/>
              </a:spcBef>
              <a:buFont typeface="Arial"/>
              <a:buChar char="•"/>
            </a:pPr>
            <a:r>
              <a:rPr lang="en-GB" altLang="en-US" sz="2400" dirty="0">
                <a:solidFill>
                  <a:schemeClr val="tx1">
                    <a:lumMod val="85000"/>
                    <a:lumOff val="15000"/>
                  </a:schemeClr>
                </a:solidFill>
                <a:ea typeface="Calibri" panose="020F0502020204030204" pitchFamily="34" charset="0"/>
                <a:cs typeface="Arial" panose="020B0604020202020204" pitchFamily="34" charset="0"/>
              </a:rPr>
              <a:t>Challenging institutional racism</a:t>
            </a:r>
            <a:endParaRPr lang="en-US" altLang="en-US" sz="2400" dirty="0">
              <a:solidFill>
                <a:schemeClr val="tx1">
                  <a:lumMod val="85000"/>
                  <a:lumOff val="15000"/>
                </a:schemeClr>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7330728"/>
      </p:ext>
    </p:extLst>
  </p:cSld>
  <p:clrMapOvr>
    <a:masterClrMapping/>
  </p:clrMapOvr>
</p:sld>
</file>

<file path=ppt/theme/theme1.xml><?xml version="1.0" encoding="utf-8"?>
<a:theme xmlns:a="http://schemas.openxmlformats.org/drawingml/2006/main" name="HEE PPT - Master slide de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4158BFF124FD458588010D971C7CB2" ma:contentTypeVersion="0" ma:contentTypeDescription="Create a new document." ma:contentTypeScope="" ma:versionID="0688c7178dedc12d189cc7c8ba75d3dd">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2274CB-6261-45F6-A6D6-9F4A3A45193D}">
  <ds:schemaRefs>
    <ds:schemaRef ds:uri="http://schemas.microsoft.com/sharepoint/v3/contenttype/forms"/>
  </ds:schemaRefs>
</ds:datastoreItem>
</file>

<file path=customXml/itemProps2.xml><?xml version="1.0" encoding="utf-8"?>
<ds:datastoreItem xmlns:ds="http://schemas.openxmlformats.org/officeDocument/2006/customXml" ds:itemID="{D3CA52EB-40E3-493F-AF72-689CCC0C90ED}">
  <ds:schemaRefs>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term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B068D7C-C855-49E8-92FA-F857FA67EC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HEE PPT - Master slide deck</Template>
  <TotalTime>528</TotalTime>
  <Words>1780</Words>
  <Application>Microsoft Office PowerPoint</Application>
  <PresentationFormat>On-screen Show (4:3)</PresentationFormat>
  <Paragraphs>158</Paragraphs>
  <Slides>25</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HEE PPT - Master slide deck</vt:lpstr>
      <vt:lpstr>PowerPoint Presentation</vt:lpstr>
      <vt:lpstr>Differential attainment</vt:lpstr>
      <vt:lpstr>Differential Attainment </vt:lpstr>
      <vt:lpstr>Differential Attainment </vt:lpstr>
      <vt:lpstr>Differential Attainment   </vt:lpstr>
      <vt:lpstr>Causes   </vt:lpstr>
      <vt:lpstr>Causes  </vt:lpstr>
      <vt:lpstr>PowerPoint Presentation</vt:lpstr>
      <vt:lpstr>Social Capital</vt:lpstr>
      <vt:lpstr>Relationships </vt:lpstr>
      <vt:lpstr>Identity</vt:lpstr>
      <vt:lpstr>PowerPoint Presentation</vt:lpstr>
      <vt:lpstr>  </vt:lpstr>
      <vt:lpstr>Inclusion - questions</vt:lpstr>
      <vt:lpstr>Standard Setting</vt:lpstr>
      <vt:lpstr>PowerPoint Presentation</vt:lpstr>
      <vt:lpstr>PowerPoint Presentation</vt:lpstr>
      <vt:lpstr>PowerPoint Presentation</vt:lpstr>
      <vt:lpstr>Promoting Cultural Safety </vt:lpstr>
      <vt:lpstr>Promoting Cultural Safety </vt:lpstr>
      <vt:lpstr>Cultural Humility </vt:lpstr>
      <vt:lpstr> Appreciative Inquiry  </vt:lpstr>
      <vt:lpstr>PowerPoint Presentation</vt:lpstr>
      <vt:lpstr>PowerPoint Presentation</vt:lpstr>
      <vt:lpstr>PowerPoint Presentation</vt:lpstr>
    </vt:vector>
  </TitlesOfParts>
  <Company>London deanery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Joseph</dc:creator>
  <cp:lastModifiedBy>ETUMUDON, Emma</cp:lastModifiedBy>
  <cp:revision>96</cp:revision>
  <cp:lastPrinted>2019-09-03T10:19:30Z</cp:lastPrinted>
  <dcterms:created xsi:type="dcterms:W3CDTF">2016-02-01T12:42:42Z</dcterms:created>
  <dcterms:modified xsi:type="dcterms:W3CDTF">2019-10-16T13:57:44Z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0x0101001B4158BFF124FD458588010D971C7CB2</vt:lpwstr>
  </property>
</Properties>
</file>