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4"/>
  </p:notesMasterIdLst>
  <p:handoutMasterIdLst>
    <p:handoutMasterId r:id="rId35"/>
  </p:handoutMasterIdLst>
  <p:sldIdLst>
    <p:sldId id="256" r:id="rId5"/>
    <p:sldId id="257" r:id="rId6"/>
    <p:sldId id="258" r:id="rId7"/>
    <p:sldId id="261" r:id="rId8"/>
    <p:sldId id="259" r:id="rId9"/>
    <p:sldId id="271" r:id="rId10"/>
    <p:sldId id="287" r:id="rId11"/>
    <p:sldId id="280" r:id="rId12"/>
    <p:sldId id="284" r:id="rId13"/>
    <p:sldId id="288" r:id="rId14"/>
    <p:sldId id="283" r:id="rId15"/>
    <p:sldId id="260" r:id="rId16"/>
    <p:sldId id="262" r:id="rId17"/>
    <p:sldId id="264" r:id="rId18"/>
    <p:sldId id="274" r:id="rId19"/>
    <p:sldId id="273" r:id="rId20"/>
    <p:sldId id="275" r:id="rId21"/>
    <p:sldId id="276" r:id="rId22"/>
    <p:sldId id="266" r:id="rId23"/>
    <p:sldId id="268" r:id="rId24"/>
    <p:sldId id="263" r:id="rId25"/>
    <p:sldId id="269" r:id="rId26"/>
    <p:sldId id="281" r:id="rId27"/>
    <p:sldId id="279" r:id="rId28"/>
    <p:sldId id="277" r:id="rId29"/>
    <p:sldId id="278" r:id="rId30"/>
    <p:sldId id="289" r:id="rId31"/>
    <p:sldId id="285" r:id="rId32"/>
    <p:sldId id="286"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EE powerpoint template" id="{1EFFF720-98EF-D645-AFB2-89C2470DC210}">
          <p14:sldIdLst>
            <p14:sldId id="256"/>
            <p14:sldId id="257"/>
            <p14:sldId id="258"/>
            <p14:sldId id="261"/>
            <p14:sldId id="259"/>
            <p14:sldId id="271"/>
            <p14:sldId id="287"/>
            <p14:sldId id="280"/>
            <p14:sldId id="284"/>
            <p14:sldId id="288"/>
            <p14:sldId id="283"/>
            <p14:sldId id="260"/>
            <p14:sldId id="262"/>
            <p14:sldId id="264"/>
            <p14:sldId id="274"/>
            <p14:sldId id="273"/>
            <p14:sldId id="275"/>
            <p14:sldId id="276"/>
            <p14:sldId id="266"/>
            <p14:sldId id="268"/>
            <p14:sldId id="263"/>
            <p14:sldId id="269"/>
            <p14:sldId id="281"/>
            <p14:sldId id="279"/>
            <p14:sldId id="277"/>
            <p14:sldId id="278"/>
            <p14:sldId id="289"/>
            <p14:sldId id="285"/>
            <p14:sldId id="28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93"/>
    <a:srgbClr val="A00054"/>
    <a:srgbClr val="E28C0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3961" autoAdjust="0"/>
  </p:normalViewPr>
  <p:slideViewPr>
    <p:cSldViewPr snapToGrid="0" snapToObjects="1">
      <p:cViewPr varScale="1">
        <p:scale>
          <a:sx n="77" d="100"/>
          <a:sy n="77" d="100"/>
        </p:scale>
        <p:origin x="840" y="84"/>
      </p:cViewPr>
      <p:guideLst>
        <p:guide orient="horz" pos="2160"/>
        <p:guide pos="2880"/>
      </p:guideLst>
    </p:cSldViewPr>
  </p:slideViewPr>
  <p:notesTextViewPr>
    <p:cViewPr>
      <p:scale>
        <a:sx n="100" d="100"/>
        <a:sy n="100" d="100"/>
      </p:scale>
      <p:origin x="0" y="0"/>
    </p:cViewPr>
  </p:notesTextViewPr>
  <p:sorterViewPr>
    <p:cViewPr>
      <p:scale>
        <a:sx n="152" d="100"/>
        <a:sy n="152" d="100"/>
      </p:scale>
      <p:origin x="0" y="-21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B7F7958A-751E-D376-88DC-EC5892A38C67}"/>
    <pc:docChg chg="modSld">
      <pc:chgData name="" userId="" providerId="" clId="Web-{B7F7958A-751E-D376-88DC-EC5892A38C67}" dt="2019-08-30T17:10:29.501" v="2" actId="20577"/>
      <pc:docMkLst>
        <pc:docMk/>
      </pc:docMkLst>
      <pc:sldChg chg="modSp">
        <pc:chgData name="" userId="" providerId="" clId="Web-{B7F7958A-751E-D376-88DC-EC5892A38C67}" dt="2019-08-30T17:10:29.438" v="0" actId="20577"/>
        <pc:sldMkLst>
          <pc:docMk/>
          <pc:sldMk cId="3288757669" sldId="256"/>
        </pc:sldMkLst>
        <pc:spChg chg="mod">
          <ac:chgData name="" userId="" providerId="" clId="Web-{B7F7958A-751E-D376-88DC-EC5892A38C67}" dt="2019-08-30T17:10:29.438" v="0" actId="20577"/>
          <ac:spMkLst>
            <pc:docMk/>
            <pc:sldMk cId="3288757669" sldId="256"/>
            <ac:spMk id="3" creationId="{00000000-0000-0000-0000-000000000000}"/>
          </ac:spMkLst>
        </pc:spChg>
      </pc:sldChg>
    </pc:docChg>
  </pc:docChgLst>
  <pc:docChgLst>
    <pc:chgData name="Lynne Rustecki" userId="S::lynne.rustecki@hee.nhs.uk::fe36c075-c537-4127-96c3-2e3f769f0744" providerId="AD" clId="Web-{EE838912-EBE1-ACF4-3FF6-56B63DFB5BAC}"/>
    <pc:docChg chg="modSld sldOrd">
      <pc:chgData name="Lynne Rustecki" userId="S::lynne.rustecki@hee.nhs.uk::fe36c075-c537-4127-96c3-2e3f769f0744" providerId="AD" clId="Web-{EE838912-EBE1-ACF4-3FF6-56B63DFB5BAC}" dt="2019-08-28T14:55:18.809" v="1" actId="20577"/>
      <pc:docMkLst>
        <pc:docMk/>
      </pc:docMkLst>
      <pc:sldChg chg="modSp">
        <pc:chgData name="Lynne Rustecki" userId="S::lynne.rustecki@hee.nhs.uk::fe36c075-c537-4127-96c3-2e3f769f0744" providerId="AD" clId="Web-{EE838912-EBE1-ACF4-3FF6-56B63DFB5BAC}" dt="2019-08-28T14:55:18.809" v="1" actId="20577"/>
        <pc:sldMkLst>
          <pc:docMk/>
          <pc:sldMk cId="3907870746" sldId="277"/>
        </pc:sldMkLst>
        <pc:spChg chg="mod">
          <ac:chgData name="Lynne Rustecki" userId="S::lynne.rustecki@hee.nhs.uk::fe36c075-c537-4127-96c3-2e3f769f0744" providerId="AD" clId="Web-{EE838912-EBE1-ACF4-3FF6-56B63DFB5BAC}" dt="2019-08-28T14:55:18.809" v="1" actId="20577"/>
          <ac:spMkLst>
            <pc:docMk/>
            <pc:sldMk cId="3907870746" sldId="277"/>
            <ac:spMk id="3" creationId="{00000000-0000-0000-0000-000000000000}"/>
          </ac:spMkLst>
        </pc:spChg>
      </pc:sldChg>
      <pc:sldChg chg="ord">
        <pc:chgData name="Lynne Rustecki" userId="S::lynne.rustecki@hee.nhs.uk::fe36c075-c537-4127-96c3-2e3f769f0744" providerId="AD" clId="Web-{EE838912-EBE1-ACF4-3FF6-56B63DFB5BAC}" dt="2019-08-28T14:54:02.670" v="0"/>
        <pc:sldMkLst>
          <pc:docMk/>
          <pc:sldMk cId="4023244334" sldId="279"/>
        </pc:sldMkLst>
      </pc:sldChg>
    </pc:docChg>
  </pc:docChgLst>
  <pc:docChgLst>
    <pc:chgData name="Lynne Rustecki" userId="S::lynne.rustecki@hee.nhs.uk::fe36c075-c537-4127-96c3-2e3f769f0744" providerId="AD" clId="Web-{B7F7958A-751E-D376-88DC-EC5892A38C67}"/>
    <pc:docChg chg="addSld delSld modSld sldOrd modSection">
      <pc:chgData name="Lynne Rustecki" userId="S::lynne.rustecki@hee.nhs.uk::fe36c075-c537-4127-96c3-2e3f769f0744" providerId="AD" clId="Web-{B7F7958A-751E-D376-88DC-EC5892A38C67}" dt="2019-08-30T19:08:52.368" v="873" actId="20577"/>
      <pc:docMkLst>
        <pc:docMk/>
      </pc:docMkLst>
      <pc:sldChg chg="modSp">
        <pc:chgData name="Lynne Rustecki" userId="S::lynne.rustecki@hee.nhs.uk::fe36c075-c537-4127-96c3-2e3f769f0744" providerId="AD" clId="Web-{B7F7958A-751E-D376-88DC-EC5892A38C67}" dt="2019-08-30T17:10:36.548" v="2" actId="20577"/>
        <pc:sldMkLst>
          <pc:docMk/>
          <pc:sldMk cId="3288757669" sldId="256"/>
        </pc:sldMkLst>
        <pc:spChg chg="mod">
          <ac:chgData name="Lynne Rustecki" userId="S::lynne.rustecki@hee.nhs.uk::fe36c075-c537-4127-96c3-2e3f769f0744" providerId="AD" clId="Web-{B7F7958A-751E-D376-88DC-EC5892A38C67}" dt="2019-08-30T17:10:36.548" v="2" actId="20577"/>
          <ac:spMkLst>
            <pc:docMk/>
            <pc:sldMk cId="3288757669" sldId="256"/>
            <ac:spMk id="3" creationId="{00000000-0000-0000-0000-000000000000}"/>
          </ac:spMkLst>
        </pc:spChg>
      </pc:sldChg>
      <pc:sldChg chg="modSp">
        <pc:chgData name="Lynne Rustecki" userId="S::lynne.rustecki@hee.nhs.uk::fe36c075-c537-4127-96c3-2e3f769f0744" providerId="AD" clId="Web-{B7F7958A-751E-D376-88DC-EC5892A38C67}" dt="2019-08-30T19:07:23.977" v="842" actId="20577"/>
        <pc:sldMkLst>
          <pc:docMk/>
          <pc:sldMk cId="3907870746" sldId="277"/>
        </pc:sldMkLst>
        <pc:spChg chg="mod">
          <ac:chgData name="Lynne Rustecki" userId="S::lynne.rustecki@hee.nhs.uk::fe36c075-c537-4127-96c3-2e3f769f0744" providerId="AD" clId="Web-{B7F7958A-751E-D376-88DC-EC5892A38C67}" dt="2019-08-30T19:07:23.977" v="842" actId="20577"/>
          <ac:spMkLst>
            <pc:docMk/>
            <pc:sldMk cId="3907870746" sldId="277"/>
            <ac:spMk id="3" creationId="{00000000-0000-0000-0000-000000000000}"/>
          </ac:spMkLst>
        </pc:spChg>
      </pc:sldChg>
      <pc:sldChg chg="modSp">
        <pc:chgData name="Lynne Rustecki" userId="S::lynne.rustecki@hee.nhs.uk::fe36c075-c537-4127-96c3-2e3f769f0744" providerId="AD" clId="Web-{B7F7958A-751E-D376-88DC-EC5892A38C67}" dt="2019-08-30T19:08:52.368" v="873" actId="20577"/>
        <pc:sldMkLst>
          <pc:docMk/>
          <pc:sldMk cId="1232246797" sldId="278"/>
        </pc:sldMkLst>
        <pc:spChg chg="mod">
          <ac:chgData name="Lynne Rustecki" userId="S::lynne.rustecki@hee.nhs.uk::fe36c075-c537-4127-96c3-2e3f769f0744" providerId="AD" clId="Web-{B7F7958A-751E-D376-88DC-EC5892A38C67}" dt="2019-08-30T18:42:23.182" v="663" actId="20577"/>
          <ac:spMkLst>
            <pc:docMk/>
            <pc:sldMk cId="1232246797" sldId="278"/>
            <ac:spMk id="2" creationId="{00000000-0000-0000-0000-000000000000}"/>
          </ac:spMkLst>
        </pc:spChg>
        <pc:spChg chg="mod">
          <ac:chgData name="Lynne Rustecki" userId="S::lynne.rustecki@hee.nhs.uk::fe36c075-c537-4127-96c3-2e3f769f0744" providerId="AD" clId="Web-{B7F7958A-751E-D376-88DC-EC5892A38C67}" dt="2019-08-30T19:08:52.368" v="873" actId="20577"/>
          <ac:spMkLst>
            <pc:docMk/>
            <pc:sldMk cId="1232246797" sldId="278"/>
            <ac:spMk id="3" creationId="{00000000-0000-0000-0000-000000000000}"/>
          </ac:spMkLst>
        </pc:spChg>
      </pc:sldChg>
      <pc:sldChg chg="modSp">
        <pc:chgData name="Lynne Rustecki" userId="S::lynne.rustecki@hee.nhs.uk::fe36c075-c537-4127-96c3-2e3f769f0744" providerId="AD" clId="Web-{B7F7958A-751E-D376-88DC-EC5892A38C67}" dt="2019-08-30T18:55:50.755" v="669" actId="20577"/>
        <pc:sldMkLst>
          <pc:docMk/>
          <pc:sldMk cId="4023244334" sldId="279"/>
        </pc:sldMkLst>
        <pc:spChg chg="mod">
          <ac:chgData name="Lynne Rustecki" userId="S::lynne.rustecki@hee.nhs.uk::fe36c075-c537-4127-96c3-2e3f769f0744" providerId="AD" clId="Web-{B7F7958A-751E-D376-88DC-EC5892A38C67}" dt="2019-08-30T18:55:50.755" v="669" actId="20577"/>
          <ac:spMkLst>
            <pc:docMk/>
            <pc:sldMk cId="4023244334" sldId="279"/>
            <ac:spMk id="2" creationId="{00000000-0000-0000-0000-000000000000}"/>
          </ac:spMkLst>
        </pc:spChg>
      </pc:sldChg>
      <pc:sldChg chg="modSp">
        <pc:chgData name="Lynne Rustecki" userId="S::lynne.rustecki@hee.nhs.uk::fe36c075-c537-4127-96c3-2e3f769f0744" providerId="AD" clId="Web-{B7F7958A-751E-D376-88DC-EC5892A38C67}" dt="2019-08-30T18:37:51.633" v="632" actId="20577"/>
        <pc:sldMkLst>
          <pc:docMk/>
          <pc:sldMk cId="2893464968" sldId="285"/>
        </pc:sldMkLst>
        <pc:spChg chg="mod">
          <ac:chgData name="Lynne Rustecki" userId="S::lynne.rustecki@hee.nhs.uk::fe36c075-c537-4127-96c3-2e3f769f0744" providerId="AD" clId="Web-{B7F7958A-751E-D376-88DC-EC5892A38C67}" dt="2019-08-30T18:31:45.806" v="497" actId="20577"/>
          <ac:spMkLst>
            <pc:docMk/>
            <pc:sldMk cId="2893464968" sldId="285"/>
            <ac:spMk id="2" creationId="{00000000-0000-0000-0000-000000000000}"/>
          </ac:spMkLst>
        </pc:spChg>
        <pc:spChg chg="mod">
          <ac:chgData name="Lynne Rustecki" userId="S::lynne.rustecki@hee.nhs.uk::fe36c075-c537-4127-96c3-2e3f769f0744" providerId="AD" clId="Web-{B7F7958A-751E-D376-88DC-EC5892A38C67}" dt="2019-08-30T18:37:51.633" v="632" actId="20577"/>
          <ac:spMkLst>
            <pc:docMk/>
            <pc:sldMk cId="2893464968" sldId="285"/>
            <ac:spMk id="3" creationId="{00000000-0000-0000-0000-000000000000}"/>
          </ac:spMkLst>
        </pc:spChg>
      </pc:sldChg>
      <pc:sldChg chg="modSp">
        <pc:chgData name="Lynne Rustecki" userId="S::lynne.rustecki@hee.nhs.uk::fe36c075-c537-4127-96c3-2e3f769f0744" providerId="AD" clId="Web-{B7F7958A-751E-D376-88DC-EC5892A38C67}" dt="2019-08-30T18:39:19.775" v="634" actId="20577"/>
        <pc:sldMkLst>
          <pc:docMk/>
          <pc:sldMk cId="2508683518" sldId="286"/>
        </pc:sldMkLst>
        <pc:spChg chg="mod">
          <ac:chgData name="Lynne Rustecki" userId="S::lynne.rustecki@hee.nhs.uk::fe36c075-c537-4127-96c3-2e3f769f0744" providerId="AD" clId="Web-{B7F7958A-751E-D376-88DC-EC5892A38C67}" dt="2019-08-30T18:39:19.775" v="634" actId="20577"/>
          <ac:spMkLst>
            <pc:docMk/>
            <pc:sldMk cId="2508683518" sldId="286"/>
            <ac:spMk id="3" creationId="{00000000-0000-0000-0000-000000000000}"/>
          </ac:spMkLst>
        </pc:spChg>
      </pc:sldChg>
      <pc:sldChg chg="modSp new del">
        <pc:chgData name="Lynne Rustecki" userId="S::lynne.rustecki@hee.nhs.uk::fe36c075-c537-4127-96c3-2e3f769f0744" providerId="AD" clId="Web-{B7F7958A-751E-D376-88DC-EC5892A38C67}" dt="2019-08-30T18:26:33.928" v="431"/>
        <pc:sldMkLst>
          <pc:docMk/>
          <pc:sldMk cId="54659900" sldId="289"/>
        </pc:sldMkLst>
        <pc:spChg chg="mod">
          <ac:chgData name="Lynne Rustecki" userId="S::lynne.rustecki@hee.nhs.uk::fe36c075-c537-4127-96c3-2e3f769f0744" providerId="AD" clId="Web-{B7F7958A-751E-D376-88DC-EC5892A38C67}" dt="2019-08-30T18:21:30.159" v="382" actId="20577"/>
          <ac:spMkLst>
            <pc:docMk/>
            <pc:sldMk cId="54659900" sldId="289"/>
            <ac:spMk id="2" creationId="{0905BFE4-D913-40CF-8283-C3E3F25ADF3D}"/>
          </ac:spMkLst>
        </pc:spChg>
        <pc:spChg chg="mod">
          <ac:chgData name="Lynne Rustecki" userId="S::lynne.rustecki@hee.nhs.uk::fe36c075-c537-4127-96c3-2e3f769f0744" providerId="AD" clId="Web-{B7F7958A-751E-D376-88DC-EC5892A38C67}" dt="2019-08-30T18:26:33.116" v="430" actId="20577"/>
          <ac:spMkLst>
            <pc:docMk/>
            <pc:sldMk cId="54659900" sldId="289"/>
            <ac:spMk id="3" creationId="{E30BC858-7CC3-4AFC-B172-25B46B56FEA2}"/>
          </ac:spMkLst>
        </pc:spChg>
      </pc:sldChg>
      <pc:sldChg chg="modSp add ord replId">
        <pc:chgData name="Lynne Rustecki" userId="S::lynne.rustecki@hee.nhs.uk::fe36c075-c537-4127-96c3-2e3f769f0744" providerId="AD" clId="Web-{B7F7958A-751E-D376-88DC-EC5892A38C67}" dt="2019-08-30T19:05:23.658" v="826" actId="20577"/>
        <pc:sldMkLst>
          <pc:docMk/>
          <pc:sldMk cId="396003073" sldId="289"/>
        </pc:sldMkLst>
        <pc:spChg chg="mod">
          <ac:chgData name="Lynne Rustecki" userId="S::lynne.rustecki@hee.nhs.uk::fe36c075-c537-4127-96c3-2e3f769f0744" providerId="AD" clId="Web-{B7F7958A-751E-D376-88DC-EC5892A38C67}" dt="2019-08-30T19:04:21.548" v="818" actId="20577"/>
          <ac:spMkLst>
            <pc:docMk/>
            <pc:sldMk cId="396003073" sldId="289"/>
            <ac:spMk id="2" creationId="{00000000-0000-0000-0000-000000000000}"/>
          </ac:spMkLst>
        </pc:spChg>
        <pc:spChg chg="mod">
          <ac:chgData name="Lynne Rustecki" userId="S::lynne.rustecki@hee.nhs.uk::fe36c075-c537-4127-96c3-2e3f769f0744" providerId="AD" clId="Web-{B7F7958A-751E-D376-88DC-EC5892A38C67}" dt="2019-08-30T19:05:23.658" v="826" actId="20577"/>
          <ac:spMkLst>
            <pc:docMk/>
            <pc:sldMk cId="396003073" sldId="289"/>
            <ac:spMk id="3" creationId="{00000000-0000-0000-0000-000000000000}"/>
          </ac:spMkLst>
        </pc:spChg>
      </pc:sldChg>
    </pc:docChg>
  </pc:docChgLst>
  <pc:docChgLst>
    <pc:chgData name="Lynne Rustecki" userId="S::lynne.rustecki@hee.nhs.uk::fe36c075-c537-4127-96c3-2e3f769f0744" providerId="AD" clId="Web-{77A7F1D3-3EE7-1C60-0D2C-87C6611D7954}"/>
    <pc:docChg chg="modSld">
      <pc:chgData name="Lynne Rustecki" userId="S::lynne.rustecki@hee.nhs.uk::fe36c075-c537-4127-96c3-2e3f769f0744" providerId="AD" clId="Web-{77A7F1D3-3EE7-1C60-0D2C-87C6611D7954}" dt="2019-07-31T08:49:51.835" v="4" actId="20577"/>
      <pc:docMkLst>
        <pc:docMk/>
      </pc:docMkLst>
      <pc:sldChg chg="modSp">
        <pc:chgData name="Lynne Rustecki" userId="S::lynne.rustecki@hee.nhs.uk::fe36c075-c537-4127-96c3-2e3f769f0744" providerId="AD" clId="Web-{77A7F1D3-3EE7-1C60-0D2C-87C6611D7954}" dt="2019-07-31T08:49:51.835" v="4" actId="20577"/>
        <pc:sldMkLst>
          <pc:docMk/>
          <pc:sldMk cId="3296602992" sldId="258"/>
        </pc:sldMkLst>
        <pc:spChg chg="mod">
          <ac:chgData name="Lynne Rustecki" userId="S::lynne.rustecki@hee.nhs.uk::fe36c075-c537-4127-96c3-2e3f769f0744" providerId="AD" clId="Web-{77A7F1D3-3EE7-1C60-0D2C-87C6611D7954}" dt="2019-07-31T08:49:51.835" v="4" actId="20577"/>
          <ac:spMkLst>
            <pc:docMk/>
            <pc:sldMk cId="3296602992" sldId="258"/>
            <ac:spMk id="3" creationId="{00000000-0000-0000-0000-000000000000}"/>
          </ac:spMkLst>
        </pc:spChg>
      </pc:sldChg>
    </pc:docChg>
  </pc:docChgLst>
  <pc:docChgLst>
    <pc:chgData name="Lynne Rustecki" userId="S::lynne.rustecki@hee.nhs.uk::fe36c075-c537-4127-96c3-2e3f769f0744" providerId="AD" clId="Web-{3C6D56A5-3825-A050-256F-AFD844DBC0E7}"/>
    <pc:docChg chg="modSld">
      <pc:chgData name="Lynne Rustecki" userId="S::lynne.rustecki@hee.nhs.uk::fe36c075-c537-4127-96c3-2e3f769f0744" providerId="AD" clId="Web-{3C6D56A5-3825-A050-256F-AFD844DBC0E7}" dt="2019-07-31T09:11:16.410" v="32" actId="20577"/>
      <pc:docMkLst>
        <pc:docMk/>
      </pc:docMkLst>
      <pc:sldChg chg="modSp">
        <pc:chgData name="Lynne Rustecki" userId="S::lynne.rustecki@hee.nhs.uk::fe36c075-c537-4127-96c3-2e3f769f0744" providerId="AD" clId="Web-{3C6D56A5-3825-A050-256F-AFD844DBC0E7}" dt="2019-07-31T09:11:16.410" v="32" actId="20577"/>
        <pc:sldMkLst>
          <pc:docMk/>
          <pc:sldMk cId="782471844" sldId="283"/>
        </pc:sldMkLst>
        <pc:spChg chg="mod">
          <ac:chgData name="Lynne Rustecki" userId="S::lynne.rustecki@hee.nhs.uk::fe36c075-c537-4127-96c3-2e3f769f0744" providerId="AD" clId="Web-{3C6D56A5-3825-A050-256F-AFD844DBC0E7}" dt="2019-07-31T09:11:16.410" v="32" actId="20577"/>
          <ac:spMkLst>
            <pc:docMk/>
            <pc:sldMk cId="782471844" sldId="283"/>
            <ac:spMk id="3" creationId="{00000000-0000-0000-0000-000000000000}"/>
          </ac:spMkLst>
        </pc:spChg>
      </pc:sldChg>
      <pc:sldChg chg="modSp">
        <pc:chgData name="Lynne Rustecki" userId="S::lynne.rustecki@hee.nhs.uk::fe36c075-c537-4127-96c3-2e3f769f0744" providerId="AD" clId="Web-{3C6D56A5-3825-A050-256F-AFD844DBC0E7}" dt="2019-07-31T09:10:58.098" v="31" actId="20577"/>
        <pc:sldMkLst>
          <pc:docMk/>
          <pc:sldMk cId="714446128" sldId="288"/>
        </pc:sldMkLst>
        <pc:spChg chg="mod">
          <ac:chgData name="Lynne Rustecki" userId="S::lynne.rustecki@hee.nhs.uk::fe36c075-c537-4127-96c3-2e3f769f0744" providerId="AD" clId="Web-{3C6D56A5-3825-A050-256F-AFD844DBC0E7}" dt="2019-07-31T09:10:58.098" v="31" actId="20577"/>
          <ac:spMkLst>
            <pc:docMk/>
            <pc:sldMk cId="714446128" sldId="288"/>
            <ac:spMk id="3" creationId="{F1833B6B-B500-4829-A2CA-EA1EA6F59BB4}"/>
          </ac:spMkLst>
        </pc:spChg>
      </pc:sldChg>
    </pc:docChg>
  </pc:docChgLst>
  <pc:docChgLst>
    <pc:chgData name="Lynne Rustecki" userId="S::lynne.rustecki@hee.nhs.uk::fe36c075-c537-4127-96c3-2e3f769f0744" providerId="AD" clId="Web-{74A92FE7-FE46-7C68-C002-9F62C0CF21C5}"/>
    <pc:docChg chg="addSld delSld modSld modSection">
      <pc:chgData name="Lynne Rustecki" userId="S::lynne.rustecki@hee.nhs.uk::fe36c075-c537-4127-96c3-2e3f769f0744" providerId="AD" clId="Web-{74A92FE7-FE46-7C68-C002-9F62C0CF21C5}" dt="2019-08-28T15:33:15.587" v="149" actId="20577"/>
      <pc:docMkLst>
        <pc:docMk/>
      </pc:docMkLst>
      <pc:sldChg chg="modSp del">
        <pc:chgData name="Lynne Rustecki" userId="S::lynne.rustecki@hee.nhs.uk::fe36c075-c537-4127-96c3-2e3f769f0744" providerId="AD" clId="Web-{74A92FE7-FE46-7C68-C002-9F62C0CF21C5}" dt="2019-08-28T15:25:33.411" v="58"/>
        <pc:sldMkLst>
          <pc:docMk/>
          <pc:sldMk cId="1024759754" sldId="270"/>
        </pc:sldMkLst>
        <pc:spChg chg="mod">
          <ac:chgData name="Lynne Rustecki" userId="S::lynne.rustecki@hee.nhs.uk::fe36c075-c537-4127-96c3-2e3f769f0744" providerId="AD" clId="Web-{74A92FE7-FE46-7C68-C002-9F62C0CF21C5}" dt="2019-08-28T15:25:31.348" v="57" actId="20577"/>
          <ac:spMkLst>
            <pc:docMk/>
            <pc:sldMk cId="1024759754" sldId="270"/>
            <ac:spMk id="2" creationId="{00000000-0000-0000-0000-000000000000}"/>
          </ac:spMkLst>
        </pc:spChg>
      </pc:sldChg>
      <pc:sldChg chg="modSp">
        <pc:chgData name="Lynne Rustecki" userId="S::lynne.rustecki@hee.nhs.uk::fe36c075-c537-4127-96c3-2e3f769f0744" providerId="AD" clId="Web-{74A92FE7-FE46-7C68-C002-9F62C0CF21C5}" dt="2019-08-28T15:33:15.587" v="149" actId="20577"/>
        <pc:sldMkLst>
          <pc:docMk/>
          <pc:sldMk cId="3907870746" sldId="277"/>
        </pc:sldMkLst>
        <pc:spChg chg="mod">
          <ac:chgData name="Lynne Rustecki" userId="S::lynne.rustecki@hee.nhs.uk::fe36c075-c537-4127-96c3-2e3f769f0744" providerId="AD" clId="Web-{74A92FE7-FE46-7C68-C002-9F62C0CF21C5}" dt="2019-08-28T15:33:15.587" v="149" actId="20577"/>
          <ac:spMkLst>
            <pc:docMk/>
            <pc:sldMk cId="3907870746" sldId="277"/>
            <ac:spMk id="3" creationId="{00000000-0000-0000-0000-000000000000}"/>
          </ac:spMkLst>
        </pc:spChg>
      </pc:sldChg>
      <pc:sldChg chg="modSp new del">
        <pc:chgData name="Lynne Rustecki" userId="S::lynne.rustecki@hee.nhs.uk::fe36c075-c537-4127-96c3-2e3f769f0744" providerId="AD" clId="Web-{74A92FE7-FE46-7C68-C002-9F62C0CF21C5}" dt="2019-08-28T15:25:33.411" v="59"/>
        <pc:sldMkLst>
          <pc:docMk/>
          <pc:sldMk cId="3550541286" sldId="289"/>
        </pc:sldMkLst>
        <pc:spChg chg="mod">
          <ac:chgData name="Lynne Rustecki" userId="S::lynne.rustecki@hee.nhs.uk::fe36c075-c537-4127-96c3-2e3f769f0744" providerId="AD" clId="Web-{74A92FE7-FE46-7C68-C002-9F62C0CF21C5}" dt="2019-08-28T15:22:38.018" v="6" actId="20577"/>
          <ac:spMkLst>
            <pc:docMk/>
            <pc:sldMk cId="3550541286" sldId="289"/>
            <ac:spMk id="2" creationId="{EC9555F0-8DF9-4930-B5B8-D1C76CAE1EB5}"/>
          </ac:spMkLst>
        </pc:spChg>
        <pc:spChg chg="mod">
          <ac:chgData name="Lynne Rustecki" userId="S::lynne.rustecki@hee.nhs.uk::fe36c075-c537-4127-96c3-2e3f769f0744" providerId="AD" clId="Web-{74A92FE7-FE46-7C68-C002-9F62C0CF21C5}" dt="2019-08-28T15:24:08.394" v="41" actId="20577"/>
          <ac:spMkLst>
            <pc:docMk/>
            <pc:sldMk cId="3550541286" sldId="289"/>
            <ac:spMk id="3" creationId="{17E6D59D-CA9B-4D2A-B0B5-F0928085F31C}"/>
          </ac:spMkLst>
        </pc:spChg>
      </pc:sldChg>
    </pc:docChg>
  </pc:docChgLst>
  <pc:docChgLst>
    <pc:chgData name="Lynne Rustecki" userId="S::lynne.rustecki@hee.nhs.uk::fe36c075-c537-4127-96c3-2e3f769f0744" providerId="AD" clId="Web-{68850A86-53E8-90A4-6D52-680CC475A9D3}"/>
    <pc:docChg chg="addSld modSld modSection">
      <pc:chgData name="Lynne Rustecki" userId="S::lynne.rustecki@hee.nhs.uk::fe36c075-c537-4127-96c3-2e3f769f0744" providerId="AD" clId="Web-{68850A86-53E8-90A4-6D52-680CC475A9D3}" dt="2019-07-31T09:08:12.377" v="148" actId="20577"/>
      <pc:docMkLst>
        <pc:docMk/>
      </pc:docMkLst>
      <pc:sldChg chg="modSp">
        <pc:chgData name="Lynne Rustecki" userId="S::lynne.rustecki@hee.nhs.uk::fe36c075-c537-4127-96c3-2e3f769f0744" providerId="AD" clId="Web-{68850A86-53E8-90A4-6D52-680CC475A9D3}" dt="2019-07-31T09:01:54.426" v="8" actId="20577"/>
        <pc:sldMkLst>
          <pc:docMk/>
          <pc:sldMk cId="3296602992" sldId="258"/>
        </pc:sldMkLst>
        <pc:spChg chg="mod">
          <ac:chgData name="Lynne Rustecki" userId="S::lynne.rustecki@hee.nhs.uk::fe36c075-c537-4127-96c3-2e3f769f0744" providerId="AD" clId="Web-{68850A86-53E8-90A4-6D52-680CC475A9D3}" dt="2019-07-31T09:01:54.426" v="8" actId="20577"/>
          <ac:spMkLst>
            <pc:docMk/>
            <pc:sldMk cId="3296602992" sldId="258"/>
            <ac:spMk id="3" creationId="{00000000-0000-0000-0000-000000000000}"/>
          </ac:spMkLst>
        </pc:spChg>
      </pc:sldChg>
      <pc:sldChg chg="modSp">
        <pc:chgData name="Lynne Rustecki" userId="S::lynne.rustecki@hee.nhs.uk::fe36c075-c537-4127-96c3-2e3f769f0744" providerId="AD" clId="Web-{68850A86-53E8-90A4-6D52-680CC475A9D3}" dt="2019-07-31T09:04:31.160" v="25" actId="20577"/>
        <pc:sldMkLst>
          <pc:docMk/>
          <pc:sldMk cId="3963291411" sldId="280"/>
        </pc:sldMkLst>
        <pc:spChg chg="mod">
          <ac:chgData name="Lynne Rustecki" userId="S::lynne.rustecki@hee.nhs.uk::fe36c075-c537-4127-96c3-2e3f769f0744" providerId="AD" clId="Web-{68850A86-53E8-90A4-6D52-680CC475A9D3}" dt="2019-07-31T09:04:31.160" v="25" actId="20577"/>
          <ac:spMkLst>
            <pc:docMk/>
            <pc:sldMk cId="3963291411" sldId="280"/>
            <ac:spMk id="3" creationId="{00000000-0000-0000-0000-000000000000}"/>
          </ac:spMkLst>
        </pc:spChg>
      </pc:sldChg>
      <pc:sldChg chg="modSp">
        <pc:chgData name="Lynne Rustecki" userId="S::lynne.rustecki@hee.nhs.uk::fe36c075-c537-4127-96c3-2e3f769f0744" providerId="AD" clId="Web-{68850A86-53E8-90A4-6D52-680CC475A9D3}" dt="2019-07-31T09:03:28.973" v="20" actId="20577"/>
        <pc:sldMkLst>
          <pc:docMk/>
          <pc:sldMk cId="3739845464" sldId="287"/>
        </pc:sldMkLst>
        <pc:spChg chg="mod">
          <ac:chgData name="Lynne Rustecki" userId="S::lynne.rustecki@hee.nhs.uk::fe36c075-c537-4127-96c3-2e3f769f0744" providerId="AD" clId="Web-{68850A86-53E8-90A4-6D52-680CC475A9D3}" dt="2019-07-31T09:03:28.973" v="20" actId="20577"/>
          <ac:spMkLst>
            <pc:docMk/>
            <pc:sldMk cId="3739845464" sldId="287"/>
            <ac:spMk id="3" creationId="{00000000-0000-0000-0000-000000000000}"/>
          </ac:spMkLst>
        </pc:spChg>
      </pc:sldChg>
      <pc:sldChg chg="modSp new">
        <pc:chgData name="Lynne Rustecki" userId="S::lynne.rustecki@hee.nhs.uk::fe36c075-c537-4127-96c3-2e3f769f0744" providerId="AD" clId="Web-{68850A86-53E8-90A4-6D52-680CC475A9D3}" dt="2019-07-31T09:08:12.377" v="148" actId="20577"/>
        <pc:sldMkLst>
          <pc:docMk/>
          <pc:sldMk cId="714446128" sldId="288"/>
        </pc:sldMkLst>
        <pc:spChg chg="mod">
          <ac:chgData name="Lynne Rustecki" userId="S::lynne.rustecki@hee.nhs.uk::fe36c075-c537-4127-96c3-2e3f769f0744" providerId="AD" clId="Web-{68850A86-53E8-90A4-6D52-680CC475A9D3}" dt="2019-07-31T09:06:43.706" v="86" actId="20577"/>
          <ac:spMkLst>
            <pc:docMk/>
            <pc:sldMk cId="714446128" sldId="288"/>
            <ac:spMk id="2" creationId="{CCF69696-14E9-43FB-AECC-23758E92370F}"/>
          </ac:spMkLst>
        </pc:spChg>
        <pc:spChg chg="mod">
          <ac:chgData name="Lynne Rustecki" userId="S::lynne.rustecki@hee.nhs.uk::fe36c075-c537-4127-96c3-2e3f769f0744" providerId="AD" clId="Web-{68850A86-53E8-90A4-6D52-680CC475A9D3}" dt="2019-07-31T09:08:12.377" v="148" actId="20577"/>
          <ac:spMkLst>
            <pc:docMk/>
            <pc:sldMk cId="714446128" sldId="288"/>
            <ac:spMk id="3" creationId="{F1833B6B-B500-4829-A2CA-EA1EA6F59BB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B7E2E82-72CD-0544-803E-ECCCB1A6640C}" type="datetimeFigureOut">
              <a:rPr lang="en-US" smtClean="0"/>
              <a:t>10/16/2019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13868A9-83B6-F748-BF71-689B21C27285}" type="slidenum">
              <a:rPr lang="en-US" smtClean="0"/>
              <a:t>‹#›</a:t>
            </a:fld>
            <a:endParaRPr lang="en-US"/>
          </a:p>
        </p:txBody>
      </p:sp>
    </p:spTree>
    <p:extLst>
      <p:ext uri="{BB962C8B-B14F-4D97-AF65-F5344CB8AC3E}">
        <p14:creationId xmlns:p14="http://schemas.microsoft.com/office/powerpoint/2010/main" val="3785711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BE4FC7-C1BC-BD40-85E8-F7D387FACD0C}" type="datetimeFigureOut">
              <a:rPr lang="en-US" smtClean="0"/>
              <a:t>10/16/2019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0B3131-83C0-9847-95A8-B83A12FBB63A}" type="slidenum">
              <a:rPr lang="en-US" smtClean="0"/>
              <a:t>‹#›</a:t>
            </a:fld>
            <a:endParaRPr lang="en-US"/>
          </a:p>
        </p:txBody>
      </p:sp>
    </p:spTree>
    <p:extLst>
      <p:ext uri="{BB962C8B-B14F-4D97-AF65-F5344CB8AC3E}">
        <p14:creationId xmlns:p14="http://schemas.microsoft.com/office/powerpoint/2010/main" val="21044043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B0B3131-83C0-9847-95A8-B83A12FBB63A}" type="slidenum">
              <a:rPr lang="en-US" smtClean="0"/>
              <a:t>1</a:t>
            </a:fld>
            <a:endParaRPr lang="en-US"/>
          </a:p>
        </p:txBody>
      </p:sp>
    </p:spTree>
    <p:extLst>
      <p:ext uri="{BB962C8B-B14F-4D97-AF65-F5344CB8AC3E}">
        <p14:creationId xmlns:p14="http://schemas.microsoft.com/office/powerpoint/2010/main" val="1132157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for title page">
    <p:spTree>
      <p:nvGrpSpPr>
        <p:cNvPr id="1" name=""/>
        <p:cNvGrpSpPr/>
        <p:nvPr/>
      </p:nvGrpSpPr>
      <p:grpSpPr>
        <a:xfrm>
          <a:off x="0" y="0"/>
          <a:ext cx="0" cy="0"/>
          <a:chOff x="0" y="0"/>
          <a:chExt cx="0" cy="0"/>
        </a:xfrm>
      </p:grpSpPr>
      <p:sp>
        <p:nvSpPr>
          <p:cNvPr id="3" name="Rectangle 2"/>
          <p:cNvSpPr/>
          <p:nvPr userDrawn="1"/>
        </p:nvSpPr>
        <p:spPr>
          <a:xfrm>
            <a:off x="0" y="6076950"/>
            <a:ext cx="9129600" cy="78105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54717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41937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576738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61937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093361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5360988" y="2638425"/>
            <a:ext cx="3451225" cy="2457450"/>
          </a:xfrm>
          <a:prstGeom prst="rect">
            <a:avLst/>
          </a:prstGeom>
        </p:spPr>
        <p:txBody>
          <a:bodyPr/>
          <a:lstStyle>
            <a:lvl1pPr marL="0" indent="0" algn="ctr">
              <a:buNone/>
              <a:defRPr sz="2400" baseline="0"/>
            </a:lvl1pPr>
          </a:lstStyle>
          <a:p>
            <a:r>
              <a:rPr lang="en-GB" dirty="0"/>
              <a:t>Click here to insert your photograph</a:t>
            </a:r>
          </a:p>
        </p:txBody>
      </p:sp>
      <p:sp>
        <p:nvSpPr>
          <p:cNvPr id="6"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10" name="Text Placeholder 7"/>
          <p:cNvSpPr>
            <a:spLocks noGrp="1"/>
          </p:cNvSpPr>
          <p:nvPr>
            <p:ph type="body" sz="quarter" idx="13" hasCustomPrompt="1"/>
          </p:nvPr>
        </p:nvSpPr>
        <p:spPr>
          <a:xfrm>
            <a:off x="457201" y="2619375"/>
            <a:ext cx="4686300"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1303303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970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9"/>
          <a:stretch>
            <a:fillRect/>
          </a:stretch>
        </p:blipFill>
        <p:spPr>
          <a:xfrm>
            <a:off x="0" y="6189288"/>
            <a:ext cx="9144000" cy="254000"/>
          </a:xfrm>
          <a:prstGeom prst="rect">
            <a:avLst/>
          </a:prstGeom>
        </p:spPr>
      </p:pic>
    </p:spTree>
    <p:extLst>
      <p:ext uri="{BB962C8B-B14F-4D97-AF65-F5344CB8AC3E}">
        <p14:creationId xmlns:p14="http://schemas.microsoft.com/office/powerpoint/2010/main" val="347680335"/>
      </p:ext>
    </p:extLst>
  </p:cSld>
  <p:clrMap bg1="lt1" tx1="dk1" bg2="lt2" tx2="dk2" accent1="accent1" accent2="accent2" accent3="accent3" accent4="accent4" accent5="accent5" accent6="accent6" hlink="hlink" folHlink="folHlink"/>
  <p:sldLayoutIdLst>
    <p:sldLayoutId id="2147483674" r:id="rId1"/>
    <p:sldLayoutId id="2147483651" r:id="rId2"/>
    <p:sldLayoutId id="2147483673" r:id="rId3"/>
    <p:sldLayoutId id="2147483649" r:id="rId4"/>
    <p:sldLayoutId id="2147483650" r:id="rId5"/>
    <p:sldLayoutId id="2147483655"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ZFBtakvl8y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lpmde.ac.uk/professional-development/sccl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83576" y="3178359"/>
            <a:ext cx="8760424" cy="3268161"/>
          </a:xfrm>
          <a:prstGeom prst="rect">
            <a:avLst/>
          </a:prstGeom>
          <a:blipFill rotWithShape="1">
            <a:blip r:embed="rId3"/>
            <a:srcRect/>
            <a:stretch>
              <a:fillRect b="-7154"/>
            </a:stretch>
          </a:blip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b="1" dirty="0">
              <a:solidFill>
                <a:srgbClr val="A00054"/>
              </a:solidFill>
            </a:endParaRPr>
          </a:p>
          <a:p>
            <a:pPr algn="ctr"/>
            <a:endParaRPr lang="en-US" b="1" dirty="0">
              <a:solidFill>
                <a:srgbClr val="A00054"/>
              </a:solidFill>
            </a:endParaRPr>
          </a:p>
          <a:p>
            <a:pPr algn="ctr"/>
            <a:r>
              <a:rPr lang="en-US" sz="2400" b="1" dirty="0">
                <a:solidFill>
                  <a:schemeClr val="tx1"/>
                </a:solidFill>
              </a:rPr>
              <a:t> </a:t>
            </a:r>
          </a:p>
        </p:txBody>
      </p:sp>
      <p:pic>
        <p:nvPicPr>
          <p:cNvPr id="7" name="Picture 6"/>
          <p:cNvPicPr>
            <a:picLocks noChangeAspect="1"/>
          </p:cNvPicPr>
          <p:nvPr/>
        </p:nvPicPr>
        <p:blipFill>
          <a:blip r:embed="rId4"/>
          <a:stretch>
            <a:fillRect/>
          </a:stretch>
        </p:blipFill>
        <p:spPr>
          <a:xfrm>
            <a:off x="383576" y="2037324"/>
            <a:ext cx="8336362" cy="446796"/>
          </a:xfrm>
          <a:prstGeom prst="rect">
            <a:avLst/>
          </a:prstGeom>
        </p:spPr>
      </p:pic>
      <p:pic>
        <p:nvPicPr>
          <p:cNvPr id="14" name="Picture 13" descr="bottom_brand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676" y="5367048"/>
            <a:ext cx="1798200" cy="1243501"/>
          </a:xfrm>
          <a:prstGeom prst="rect">
            <a:avLst/>
          </a:prstGeom>
        </p:spPr>
      </p:pic>
      <p:sp>
        <p:nvSpPr>
          <p:cNvPr id="2" name="TextBox 1"/>
          <p:cNvSpPr txBox="1"/>
          <p:nvPr/>
        </p:nvSpPr>
        <p:spPr>
          <a:xfrm>
            <a:off x="566651" y="1083217"/>
            <a:ext cx="7967750" cy="954107"/>
          </a:xfrm>
          <a:prstGeom prst="rect">
            <a:avLst/>
          </a:prstGeom>
          <a:noFill/>
        </p:spPr>
        <p:txBody>
          <a:bodyPr wrap="square" rtlCol="0">
            <a:spAutoFit/>
          </a:bodyPr>
          <a:lstStyle/>
          <a:p>
            <a:r>
              <a:rPr lang="en-GB" sz="2800" b="1" dirty="0">
                <a:solidFill>
                  <a:srgbClr val="A00054"/>
                </a:solidFill>
              </a:rPr>
              <a:t>Supervising clinicians from diverse language and cultural backgrounds</a:t>
            </a:r>
          </a:p>
        </p:txBody>
      </p:sp>
      <p:sp>
        <p:nvSpPr>
          <p:cNvPr id="8" name="TextBox 7"/>
          <p:cNvSpPr txBox="1"/>
          <p:nvPr/>
        </p:nvSpPr>
        <p:spPr>
          <a:xfrm>
            <a:off x="566650" y="1705456"/>
            <a:ext cx="4613442" cy="523220"/>
          </a:xfrm>
          <a:prstGeom prst="rect">
            <a:avLst/>
          </a:prstGeom>
          <a:noFill/>
        </p:spPr>
        <p:txBody>
          <a:bodyPr wrap="square" rtlCol="0">
            <a:spAutoFit/>
          </a:bodyPr>
          <a:lstStyle/>
          <a:p>
            <a:endParaRPr lang="en-GB" sz="2800" b="1" dirty="0">
              <a:solidFill>
                <a:srgbClr val="003893"/>
              </a:solidFill>
            </a:endParaRPr>
          </a:p>
        </p:txBody>
      </p:sp>
      <p:sp>
        <p:nvSpPr>
          <p:cNvPr id="3" name="TextBox 2"/>
          <p:cNvSpPr txBox="1"/>
          <p:nvPr/>
        </p:nvSpPr>
        <p:spPr>
          <a:xfrm>
            <a:off x="701040" y="3718560"/>
            <a:ext cx="4297680" cy="923330"/>
          </a:xfrm>
          <a:prstGeom prst="rect">
            <a:avLst/>
          </a:prstGeom>
          <a:noFill/>
        </p:spPr>
        <p:txBody>
          <a:bodyPr wrap="square" rtlCol="0" anchor="t">
            <a:spAutoFit/>
          </a:bodyPr>
          <a:lstStyle/>
          <a:p>
            <a:r>
              <a:rPr lang="en-GB" b="1" dirty="0">
                <a:solidFill>
                  <a:srgbClr val="A00054"/>
                </a:solidFill>
              </a:rPr>
              <a:t>Lynne Rustecki</a:t>
            </a:r>
          </a:p>
          <a:p>
            <a:r>
              <a:rPr lang="en-GB" b="1" dirty="0">
                <a:solidFill>
                  <a:srgbClr val="A00054"/>
                </a:solidFill>
              </a:rPr>
              <a:t>Education Lead</a:t>
            </a:r>
          </a:p>
          <a:p>
            <a:r>
              <a:rPr lang="en-GB" b="1" dirty="0">
                <a:solidFill>
                  <a:srgbClr val="A00054"/>
                </a:solidFill>
              </a:rPr>
              <a:t>Professional Development Team </a:t>
            </a:r>
            <a:endParaRPr lang="en-GB" b="1" dirty="0">
              <a:solidFill>
                <a:srgbClr val="A00054"/>
              </a:solidFill>
              <a:cs typeface="Arial"/>
            </a:endParaRPr>
          </a:p>
        </p:txBody>
      </p:sp>
    </p:spTree>
    <p:extLst>
      <p:ext uri="{BB962C8B-B14F-4D97-AF65-F5344CB8AC3E}">
        <p14:creationId xmlns:p14="http://schemas.microsoft.com/office/powerpoint/2010/main" val="328875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Session outline</a:t>
            </a:r>
          </a:p>
        </p:txBody>
      </p:sp>
      <p:sp>
        <p:nvSpPr>
          <p:cNvPr id="3" name="Text Placeholder 2"/>
          <p:cNvSpPr>
            <a:spLocks noGrp="1"/>
          </p:cNvSpPr>
          <p:nvPr>
            <p:ph type="body" sz="quarter" idx="13"/>
          </p:nvPr>
        </p:nvSpPr>
        <p:spPr/>
        <p:txBody>
          <a:bodyPr/>
          <a:lstStyle/>
          <a:p>
            <a:r>
              <a:rPr lang="en-GB" dirty="0">
                <a:solidFill>
                  <a:srgbClr val="003893"/>
                </a:solidFill>
              </a:rPr>
              <a:t>Orientation: identifying challenges</a:t>
            </a:r>
          </a:p>
          <a:p>
            <a:r>
              <a:rPr lang="en-GB" dirty="0">
                <a:solidFill>
                  <a:srgbClr val="003893"/>
                </a:solidFill>
              </a:rPr>
              <a:t>Cultural awareness in the training relationship</a:t>
            </a:r>
          </a:p>
          <a:p>
            <a:r>
              <a:rPr lang="en-GB" dirty="0">
                <a:solidFill>
                  <a:srgbClr val="003893"/>
                </a:solidFill>
              </a:rPr>
              <a:t>Building the toolkit – developing skills</a:t>
            </a:r>
          </a:p>
        </p:txBody>
      </p:sp>
    </p:spTree>
    <p:extLst>
      <p:ext uri="{BB962C8B-B14F-4D97-AF65-F5344CB8AC3E}">
        <p14:creationId xmlns:p14="http://schemas.microsoft.com/office/powerpoint/2010/main" val="3811996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Sharing experiences</a:t>
            </a:r>
          </a:p>
        </p:txBody>
      </p:sp>
      <p:sp>
        <p:nvSpPr>
          <p:cNvPr id="3" name="Text Placeholder 2"/>
          <p:cNvSpPr>
            <a:spLocks noGrp="1"/>
          </p:cNvSpPr>
          <p:nvPr>
            <p:ph type="body" sz="quarter" idx="13"/>
          </p:nvPr>
        </p:nvSpPr>
        <p:spPr/>
        <p:txBody>
          <a:bodyPr anchor="t"/>
          <a:lstStyle/>
          <a:p>
            <a:r>
              <a:rPr lang="en-GB" dirty="0">
                <a:solidFill>
                  <a:srgbClr val="003893"/>
                </a:solidFill>
              </a:rPr>
              <a:t>What additional challenges to progression are there for trainees educated overseas?</a:t>
            </a:r>
          </a:p>
          <a:p>
            <a:r>
              <a:rPr lang="en-GB" dirty="0">
                <a:solidFill>
                  <a:srgbClr val="003893"/>
                </a:solidFill>
              </a:rPr>
              <a:t>What are the challenges for their educators?</a:t>
            </a:r>
          </a:p>
        </p:txBody>
      </p:sp>
    </p:spTree>
    <p:extLst>
      <p:ext uri="{BB962C8B-B14F-4D97-AF65-F5344CB8AC3E}">
        <p14:creationId xmlns:p14="http://schemas.microsoft.com/office/powerpoint/2010/main" val="3296602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IMG voices</a:t>
            </a:r>
          </a:p>
        </p:txBody>
      </p:sp>
      <p:sp>
        <p:nvSpPr>
          <p:cNvPr id="3" name="Text Placeholder 2"/>
          <p:cNvSpPr>
            <a:spLocks noGrp="1"/>
          </p:cNvSpPr>
          <p:nvPr>
            <p:ph type="body" sz="quarter" idx="13"/>
          </p:nvPr>
        </p:nvSpPr>
        <p:spPr/>
        <p:txBody>
          <a:bodyPr/>
          <a:lstStyle/>
          <a:p>
            <a:pPr marL="0" indent="0">
              <a:buNone/>
            </a:pPr>
            <a:r>
              <a:rPr lang="en-US" dirty="0">
                <a:solidFill>
                  <a:srgbClr val="003893"/>
                </a:solidFill>
              </a:rPr>
              <a:t>Podcast : Culture and concepts of professionalism</a:t>
            </a:r>
          </a:p>
          <a:p>
            <a:pPr marL="0" indent="0">
              <a:buNone/>
            </a:pPr>
            <a:r>
              <a:rPr lang="en-US" sz="2000" dirty="0">
                <a:solidFill>
                  <a:srgbClr val="003893"/>
                </a:solidFill>
              </a:rPr>
              <a:t>: </a:t>
            </a:r>
            <a:r>
              <a:rPr lang="en-US" sz="2000" dirty="0">
                <a:solidFill>
                  <a:srgbClr val="003893"/>
                </a:solidFill>
                <a:hlinkClick r:id="rId2"/>
              </a:rPr>
              <a:t>https://www.youtube.com/watch?v=ZFBtakvl8yA</a:t>
            </a:r>
            <a:endParaRPr lang="en-US" sz="2000" dirty="0">
              <a:solidFill>
                <a:srgbClr val="003893"/>
              </a:solidFill>
            </a:endParaRPr>
          </a:p>
          <a:p>
            <a:endParaRPr lang="en-GB" dirty="0"/>
          </a:p>
          <a:p>
            <a:endParaRPr lang="en-GB" dirty="0"/>
          </a:p>
        </p:txBody>
      </p:sp>
    </p:spTree>
    <p:extLst>
      <p:ext uri="{BB962C8B-B14F-4D97-AF65-F5344CB8AC3E}">
        <p14:creationId xmlns:p14="http://schemas.microsoft.com/office/powerpoint/2010/main" val="3717557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177926"/>
            <a:ext cx="7772400" cy="679449"/>
          </a:xfrm>
        </p:spPr>
        <p:txBody>
          <a:bodyPr/>
          <a:lstStyle/>
          <a:p>
            <a:r>
              <a:rPr lang="en-GB" dirty="0"/>
              <a:t>Challenges for IMGs </a:t>
            </a:r>
          </a:p>
        </p:txBody>
      </p:sp>
      <p:sp>
        <p:nvSpPr>
          <p:cNvPr id="3" name="Text Placeholder 2"/>
          <p:cNvSpPr>
            <a:spLocks noGrp="1"/>
          </p:cNvSpPr>
          <p:nvPr>
            <p:ph type="body" sz="quarter" idx="13"/>
          </p:nvPr>
        </p:nvSpPr>
        <p:spPr/>
        <p:txBody>
          <a:bodyPr/>
          <a:lstStyle/>
          <a:p>
            <a:pPr marL="0" indent="0">
              <a:buNone/>
            </a:pPr>
            <a:r>
              <a:rPr lang="en-GB" dirty="0">
                <a:solidFill>
                  <a:srgbClr val="003893"/>
                </a:solidFill>
              </a:rPr>
              <a:t>Language:</a:t>
            </a:r>
          </a:p>
          <a:p>
            <a:pPr lvl="1"/>
            <a:r>
              <a:rPr lang="en-GB" dirty="0">
                <a:solidFill>
                  <a:srgbClr val="003893"/>
                </a:solidFill>
              </a:rPr>
              <a:t>Communicating with patients</a:t>
            </a:r>
          </a:p>
          <a:p>
            <a:pPr lvl="1"/>
            <a:r>
              <a:rPr lang="en-GB" dirty="0">
                <a:solidFill>
                  <a:srgbClr val="003893"/>
                </a:solidFill>
              </a:rPr>
              <a:t>Communicating with colleagues</a:t>
            </a:r>
          </a:p>
          <a:p>
            <a:pPr marL="57150" indent="0">
              <a:buNone/>
            </a:pPr>
            <a:r>
              <a:rPr lang="en-GB" dirty="0">
                <a:solidFill>
                  <a:srgbClr val="003893"/>
                </a:solidFill>
              </a:rPr>
              <a:t>Cultural factors:</a:t>
            </a:r>
          </a:p>
          <a:p>
            <a:r>
              <a:rPr lang="en-GB" dirty="0">
                <a:solidFill>
                  <a:srgbClr val="003893"/>
                </a:solidFill>
              </a:rPr>
              <a:t>Concepts of professionalism </a:t>
            </a:r>
          </a:p>
          <a:p>
            <a:r>
              <a:rPr lang="en-GB" dirty="0">
                <a:solidFill>
                  <a:srgbClr val="003893"/>
                </a:solidFill>
              </a:rPr>
              <a:t>Systems, protocols</a:t>
            </a:r>
          </a:p>
          <a:p>
            <a:r>
              <a:rPr lang="en-GB" dirty="0">
                <a:solidFill>
                  <a:srgbClr val="003893"/>
                </a:solidFill>
              </a:rPr>
              <a:t>Professional relationships</a:t>
            </a:r>
          </a:p>
          <a:p>
            <a:r>
              <a:rPr lang="en-GB" dirty="0">
                <a:solidFill>
                  <a:srgbClr val="003893"/>
                </a:solidFill>
              </a:rPr>
              <a:t>Teaching and Learning</a:t>
            </a:r>
          </a:p>
          <a:p>
            <a:endParaRPr lang="en-GB" dirty="0"/>
          </a:p>
          <a:p>
            <a:endParaRPr lang="en-GB" dirty="0"/>
          </a:p>
        </p:txBody>
      </p:sp>
    </p:spTree>
    <p:extLst>
      <p:ext uri="{BB962C8B-B14F-4D97-AF65-F5344CB8AC3E}">
        <p14:creationId xmlns:p14="http://schemas.microsoft.com/office/powerpoint/2010/main" val="3436907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Language</a:t>
            </a:r>
          </a:p>
        </p:txBody>
      </p:sp>
      <p:sp>
        <p:nvSpPr>
          <p:cNvPr id="3" name="Text Placeholder 2"/>
          <p:cNvSpPr>
            <a:spLocks noGrp="1"/>
          </p:cNvSpPr>
          <p:nvPr>
            <p:ph type="body" sz="quarter" idx="13"/>
          </p:nvPr>
        </p:nvSpPr>
        <p:spPr/>
        <p:txBody>
          <a:bodyPr/>
          <a:lstStyle/>
          <a:p>
            <a:r>
              <a:rPr lang="en-GB" dirty="0">
                <a:solidFill>
                  <a:srgbClr val="003893"/>
                </a:solidFill>
              </a:rPr>
              <a:t>Linguistic resource: grammar, vocabulary, pronunciation</a:t>
            </a:r>
          </a:p>
          <a:p>
            <a:r>
              <a:rPr lang="en-GB" dirty="0">
                <a:solidFill>
                  <a:srgbClr val="003893"/>
                </a:solidFill>
              </a:rPr>
              <a:t>Sociolinguistic style (‘manner’): pace, intonation, directness, body language </a:t>
            </a:r>
            <a:r>
              <a:rPr lang="en-GB" dirty="0" err="1">
                <a:solidFill>
                  <a:srgbClr val="003893"/>
                </a:solidFill>
              </a:rPr>
              <a:t>etc</a:t>
            </a:r>
            <a:endParaRPr lang="en-GB" dirty="0">
              <a:solidFill>
                <a:srgbClr val="003893"/>
              </a:solidFill>
            </a:endParaRPr>
          </a:p>
          <a:p>
            <a:r>
              <a:rPr lang="en-GB" dirty="0">
                <a:solidFill>
                  <a:srgbClr val="003893"/>
                </a:solidFill>
              </a:rPr>
              <a:t>Applied language (models of communication): consultation skills, handover, meeting skills</a:t>
            </a:r>
          </a:p>
        </p:txBody>
      </p:sp>
    </p:spTree>
    <p:extLst>
      <p:ext uri="{BB962C8B-B14F-4D97-AF65-F5344CB8AC3E}">
        <p14:creationId xmlns:p14="http://schemas.microsoft.com/office/powerpoint/2010/main" val="3930368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Language and relationships</a:t>
            </a:r>
          </a:p>
        </p:txBody>
      </p:sp>
      <p:sp>
        <p:nvSpPr>
          <p:cNvPr id="3" name="Text Placeholder 2"/>
          <p:cNvSpPr>
            <a:spLocks noGrp="1"/>
          </p:cNvSpPr>
          <p:nvPr>
            <p:ph type="body" sz="quarter" idx="13"/>
          </p:nvPr>
        </p:nvSpPr>
        <p:spPr/>
        <p:txBody>
          <a:bodyPr anchor="t"/>
          <a:lstStyle/>
          <a:p>
            <a:r>
              <a:rPr lang="en-GB" dirty="0">
                <a:solidFill>
                  <a:srgbClr val="003893"/>
                </a:solidFill>
              </a:rPr>
              <a:t>Language is not just a set of forms, but a social construct</a:t>
            </a:r>
          </a:p>
          <a:p>
            <a:r>
              <a:rPr lang="en-GB" dirty="0">
                <a:solidFill>
                  <a:srgbClr val="003893"/>
                </a:solidFill>
              </a:rPr>
              <a:t>Communication has both a </a:t>
            </a:r>
            <a:r>
              <a:rPr lang="en-GB" b="1" dirty="0">
                <a:solidFill>
                  <a:srgbClr val="003893"/>
                </a:solidFill>
              </a:rPr>
              <a:t>content</a:t>
            </a:r>
            <a:r>
              <a:rPr lang="en-GB" dirty="0">
                <a:solidFill>
                  <a:srgbClr val="003893"/>
                </a:solidFill>
              </a:rPr>
              <a:t> and a </a:t>
            </a:r>
            <a:r>
              <a:rPr lang="en-GB" b="1" dirty="0">
                <a:solidFill>
                  <a:srgbClr val="003893"/>
                </a:solidFill>
              </a:rPr>
              <a:t>relationship</a:t>
            </a:r>
            <a:r>
              <a:rPr lang="en-GB" dirty="0">
                <a:solidFill>
                  <a:srgbClr val="003893"/>
                </a:solidFill>
              </a:rPr>
              <a:t> dimension ('not just what you say, but the way you say it') </a:t>
            </a:r>
            <a:endParaRPr lang="en-GB" dirty="0">
              <a:solidFill>
                <a:srgbClr val="003893"/>
              </a:solidFill>
              <a:cs typeface="Arial"/>
            </a:endParaRPr>
          </a:p>
          <a:p>
            <a:r>
              <a:rPr lang="en-GB" dirty="0">
                <a:solidFill>
                  <a:srgbClr val="003893"/>
                </a:solidFill>
              </a:rPr>
              <a:t>Rapport can be built or damaged through discourse </a:t>
            </a:r>
            <a:r>
              <a:rPr lang="en-GB" sz="1600" dirty="0">
                <a:solidFill>
                  <a:srgbClr val="003893"/>
                </a:solidFill>
              </a:rPr>
              <a:t>(Spencer-</a:t>
            </a:r>
            <a:r>
              <a:rPr lang="en-GB" sz="1600" dirty="0" err="1">
                <a:solidFill>
                  <a:srgbClr val="003893"/>
                </a:solidFill>
              </a:rPr>
              <a:t>Oatey</a:t>
            </a:r>
            <a:r>
              <a:rPr lang="en-GB" sz="1600" dirty="0">
                <a:solidFill>
                  <a:srgbClr val="003893"/>
                </a:solidFill>
              </a:rPr>
              <a:t> 2005)</a:t>
            </a:r>
            <a:endParaRPr lang="en-GB" sz="1600" dirty="0">
              <a:solidFill>
                <a:srgbClr val="003893"/>
              </a:solidFill>
              <a:cs typeface="Arial"/>
            </a:endParaRPr>
          </a:p>
          <a:p>
            <a:r>
              <a:rPr lang="en-GB" dirty="0">
                <a:solidFill>
                  <a:srgbClr val="003893"/>
                </a:solidFill>
              </a:rPr>
              <a:t>Interactional norms differ between speech communities and even regional varieties of a language </a:t>
            </a:r>
          </a:p>
          <a:p>
            <a:endParaRPr lang="en-GB" dirty="0"/>
          </a:p>
        </p:txBody>
      </p:sp>
    </p:spTree>
    <p:extLst>
      <p:ext uri="{BB962C8B-B14F-4D97-AF65-F5344CB8AC3E}">
        <p14:creationId xmlns:p14="http://schemas.microsoft.com/office/powerpoint/2010/main" val="3739845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Language ‘transfer’</a:t>
            </a:r>
          </a:p>
        </p:txBody>
      </p:sp>
      <p:sp>
        <p:nvSpPr>
          <p:cNvPr id="3" name="Text Placeholder 2"/>
          <p:cNvSpPr>
            <a:spLocks noGrp="1"/>
          </p:cNvSpPr>
          <p:nvPr>
            <p:ph type="body" sz="quarter" idx="13"/>
          </p:nvPr>
        </p:nvSpPr>
        <p:spPr/>
        <p:txBody>
          <a:bodyPr anchor="t"/>
          <a:lstStyle/>
          <a:p>
            <a:r>
              <a:rPr lang="en-GB" dirty="0">
                <a:solidFill>
                  <a:srgbClr val="003893"/>
                </a:solidFill>
              </a:rPr>
              <a:t>Language patterns (grammar, vocabulary, pronunciation) are often transferred from L1 to L2</a:t>
            </a:r>
          </a:p>
          <a:p>
            <a:r>
              <a:rPr lang="en-GB" dirty="0">
                <a:solidFill>
                  <a:srgbClr val="003893"/>
                </a:solidFill>
              </a:rPr>
              <a:t>Minor language errors may often go unnoticed by L1 listeners if overall meaning is clear</a:t>
            </a:r>
          </a:p>
          <a:p>
            <a:r>
              <a:rPr lang="en-GB" dirty="0">
                <a:solidFill>
                  <a:srgbClr val="003893"/>
                </a:solidFill>
              </a:rPr>
              <a:t>Sociolinguistic differences can be more problematic and are often more harshly judged </a:t>
            </a:r>
            <a:r>
              <a:rPr lang="en-GB" sz="1600" dirty="0">
                <a:solidFill>
                  <a:srgbClr val="003893"/>
                </a:solidFill>
              </a:rPr>
              <a:t>(</a:t>
            </a:r>
            <a:r>
              <a:rPr lang="en-GB" sz="1600" dirty="0" err="1">
                <a:solidFill>
                  <a:srgbClr val="003893"/>
                </a:solidFill>
              </a:rPr>
              <a:t>Woolfson</a:t>
            </a:r>
            <a:r>
              <a:rPr lang="en-GB" sz="1600" dirty="0">
                <a:solidFill>
                  <a:srgbClr val="003893"/>
                </a:solidFill>
              </a:rPr>
              <a:t> 2002)</a:t>
            </a:r>
            <a:endParaRPr lang="en-GB" sz="1600" dirty="0">
              <a:solidFill>
                <a:srgbClr val="003893"/>
              </a:solidFill>
              <a:cs typeface="Arial"/>
            </a:endParaRPr>
          </a:p>
          <a:p>
            <a:r>
              <a:rPr lang="en-GB" dirty="0">
                <a:solidFill>
                  <a:srgbClr val="003893"/>
                </a:solidFill>
              </a:rPr>
              <a:t>Appropriate ‘style’ depends on implicit language and cultural norms</a:t>
            </a:r>
            <a:endParaRPr lang="en-GB" dirty="0">
              <a:solidFill>
                <a:srgbClr val="003893"/>
              </a:solidFill>
              <a:cs typeface="Arial"/>
            </a:endParaRPr>
          </a:p>
          <a:p>
            <a:r>
              <a:rPr lang="en-GB" sz="1400" dirty="0">
                <a:solidFill>
                  <a:srgbClr val="003893"/>
                </a:solidFill>
              </a:rPr>
              <a:t>L1 = native language,  L2  =second  language</a:t>
            </a:r>
          </a:p>
          <a:p>
            <a:endParaRPr lang="en-GB" dirty="0"/>
          </a:p>
        </p:txBody>
      </p:sp>
    </p:spTree>
    <p:extLst>
      <p:ext uri="{BB962C8B-B14F-4D97-AF65-F5344CB8AC3E}">
        <p14:creationId xmlns:p14="http://schemas.microsoft.com/office/powerpoint/2010/main" val="3963291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432560" y="1950720"/>
            <a:ext cx="5989320" cy="3154680"/>
          </a:xfrm>
          <a:prstGeom prst="rect">
            <a:avLst/>
          </a:prstGeom>
        </p:spPr>
      </p:pic>
      <p:sp>
        <p:nvSpPr>
          <p:cNvPr id="2" name="Title 1"/>
          <p:cNvSpPr>
            <a:spLocks noGrp="1"/>
          </p:cNvSpPr>
          <p:nvPr>
            <p:ph type="ctrTitle"/>
          </p:nvPr>
        </p:nvSpPr>
        <p:spPr>
          <a:xfrm>
            <a:off x="457200" y="996696"/>
            <a:ext cx="7772400" cy="860679"/>
          </a:xfrm>
        </p:spPr>
        <p:txBody>
          <a:bodyPr/>
          <a:lstStyle/>
          <a:p>
            <a:r>
              <a:rPr lang="en-GB" sz="2400" dirty="0"/>
              <a:t>How many different ways can you ask someone to open a window?</a:t>
            </a:r>
            <a:br>
              <a:rPr lang="en-GB" sz="2400" dirty="0"/>
            </a:br>
            <a:endParaRPr lang="en-GB" sz="2400" dirty="0"/>
          </a:p>
        </p:txBody>
      </p:sp>
      <p:sp>
        <p:nvSpPr>
          <p:cNvPr id="5" name="Text Placeholder 4"/>
          <p:cNvSpPr>
            <a:spLocks noGrp="1"/>
          </p:cNvSpPr>
          <p:nvPr>
            <p:ph type="body" sz="quarter" idx="13"/>
          </p:nvPr>
        </p:nvSpPr>
        <p:spPr>
          <a:xfrm>
            <a:off x="457200" y="2286000"/>
            <a:ext cx="7839075" cy="3389586"/>
          </a:xfrm>
        </p:spPr>
        <p:txBody>
          <a:bodyPr/>
          <a:lstStyle/>
          <a:p>
            <a:endParaRPr lang="en-GB" dirty="0"/>
          </a:p>
        </p:txBody>
      </p:sp>
      <p:pic>
        <p:nvPicPr>
          <p:cNvPr id="4" name="Content Placeholder 4">
            <a:extLst>
              <a:ext uri="{FF2B5EF4-FFF2-40B4-BE49-F238E27FC236}">
                <a16:creationId xmlns:a16="http://schemas.microsoft.com/office/drawing/2014/main" id="{6F95ABC3-CA3A-4FC5-8ED3-4B8E975E0145}"/>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1825625"/>
            <a:ext cx="6278563" cy="4351338"/>
          </a:xfrm>
        </p:spPr>
      </p:pic>
      <p:pic>
        <p:nvPicPr>
          <p:cNvPr id="6" name="Content Placeholder 4">
            <a:extLst>
              <a:ext uri="{FF2B5EF4-FFF2-40B4-BE49-F238E27FC236}">
                <a16:creationId xmlns:a16="http://schemas.microsoft.com/office/drawing/2014/main" id="{6F95ABC3-CA3A-4FC5-8ED3-4B8E975E0145}"/>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1825625"/>
            <a:ext cx="7010400" cy="4351338"/>
          </a:xfrm>
        </p:spPr>
      </p:pic>
    </p:spTree>
    <p:extLst>
      <p:ext uri="{BB962C8B-B14F-4D97-AF65-F5344CB8AC3E}">
        <p14:creationId xmlns:p14="http://schemas.microsoft.com/office/powerpoint/2010/main" val="3700409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69696-14E9-43FB-AECC-23758E92370F}"/>
              </a:ext>
            </a:extLst>
          </p:cNvPr>
          <p:cNvSpPr>
            <a:spLocks noGrp="1"/>
          </p:cNvSpPr>
          <p:nvPr>
            <p:ph type="ctrTitle"/>
          </p:nvPr>
        </p:nvSpPr>
        <p:spPr/>
        <p:txBody>
          <a:bodyPr anchor="t"/>
          <a:lstStyle/>
          <a:p>
            <a:r>
              <a:rPr lang="en-US" sz="2800" dirty="0">
                <a:cs typeface="Arial"/>
              </a:rPr>
              <a:t>Native speakers can adapt phrasing to context</a:t>
            </a:r>
          </a:p>
        </p:txBody>
      </p:sp>
      <p:sp>
        <p:nvSpPr>
          <p:cNvPr id="3" name="Text Placeholder 2">
            <a:extLst>
              <a:ext uri="{FF2B5EF4-FFF2-40B4-BE49-F238E27FC236}">
                <a16:creationId xmlns:a16="http://schemas.microsoft.com/office/drawing/2014/main" id="{F1833B6B-B500-4829-A2CA-EA1EA6F59BB4}"/>
              </a:ext>
            </a:extLst>
          </p:cNvPr>
          <p:cNvSpPr>
            <a:spLocks noGrp="1"/>
          </p:cNvSpPr>
          <p:nvPr>
            <p:ph type="body" sz="quarter" idx="13"/>
          </p:nvPr>
        </p:nvSpPr>
        <p:spPr>
          <a:xfrm>
            <a:off x="457200" y="2414016"/>
            <a:ext cx="7839075" cy="3261570"/>
          </a:xfrm>
        </p:spPr>
        <p:txBody>
          <a:bodyPr anchor="t"/>
          <a:lstStyle/>
          <a:p>
            <a:r>
              <a:rPr lang="en-US" dirty="0">
                <a:solidFill>
                  <a:srgbClr val="0070C0"/>
                </a:solidFill>
                <a:cs typeface="Arial"/>
              </a:rPr>
              <a:t>Open the window please</a:t>
            </a:r>
          </a:p>
          <a:p>
            <a:r>
              <a:rPr lang="en-US" dirty="0">
                <a:solidFill>
                  <a:srgbClr val="0070C0"/>
                </a:solidFill>
                <a:cs typeface="Arial"/>
              </a:rPr>
              <a:t>I wonder if you would mind opening the window?</a:t>
            </a:r>
          </a:p>
          <a:p>
            <a:r>
              <a:rPr lang="en-US" dirty="0">
                <a:solidFill>
                  <a:srgbClr val="0070C0"/>
                </a:solidFill>
                <a:cs typeface="Arial"/>
              </a:rPr>
              <a:t>Would it be ok to open the window?</a:t>
            </a:r>
          </a:p>
          <a:p>
            <a:r>
              <a:rPr lang="en-US" dirty="0">
                <a:solidFill>
                  <a:srgbClr val="0070C0"/>
                </a:solidFill>
                <a:cs typeface="Arial"/>
              </a:rPr>
              <a:t>Open the window for me, would you?</a:t>
            </a:r>
          </a:p>
          <a:p>
            <a:r>
              <a:rPr lang="en-US" dirty="0">
                <a:solidFill>
                  <a:srgbClr val="0070C0"/>
                </a:solidFill>
                <a:cs typeface="Arial"/>
              </a:rPr>
              <a:t>Is it hot in here or is it me?</a:t>
            </a:r>
          </a:p>
          <a:p>
            <a:endParaRPr lang="en-US" dirty="0">
              <a:solidFill>
                <a:srgbClr val="0070C0"/>
              </a:solidFill>
              <a:cs typeface="Arial"/>
            </a:endParaRPr>
          </a:p>
        </p:txBody>
      </p:sp>
    </p:spTree>
    <p:extLst>
      <p:ext uri="{BB962C8B-B14F-4D97-AF65-F5344CB8AC3E}">
        <p14:creationId xmlns:p14="http://schemas.microsoft.com/office/powerpoint/2010/main" val="714446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Interpreting attitude</a:t>
            </a:r>
          </a:p>
        </p:txBody>
      </p:sp>
      <p:sp>
        <p:nvSpPr>
          <p:cNvPr id="3" name="Text Placeholder 2"/>
          <p:cNvSpPr>
            <a:spLocks noGrp="1"/>
          </p:cNvSpPr>
          <p:nvPr>
            <p:ph type="body" sz="quarter" idx="13"/>
          </p:nvPr>
        </p:nvSpPr>
        <p:spPr/>
        <p:txBody>
          <a:bodyPr anchor="t"/>
          <a:lstStyle/>
          <a:p>
            <a:r>
              <a:rPr lang="en-GB" dirty="0">
                <a:solidFill>
                  <a:srgbClr val="003893"/>
                </a:solidFill>
              </a:rPr>
              <a:t>How do you recognise politeness? empathy? interest? </a:t>
            </a:r>
          </a:p>
          <a:p>
            <a:r>
              <a:rPr lang="en-GB" dirty="0">
                <a:solidFill>
                  <a:srgbClr val="003893"/>
                </a:solidFill>
              </a:rPr>
              <a:t>What about boredom? anger?</a:t>
            </a:r>
          </a:p>
          <a:p>
            <a:r>
              <a:rPr lang="en-GB" dirty="0">
                <a:solidFill>
                  <a:srgbClr val="003893"/>
                </a:solidFill>
              </a:rPr>
              <a:t>Are these signals transferrable across cultures?</a:t>
            </a:r>
          </a:p>
          <a:p>
            <a:r>
              <a:rPr lang="en-GB" dirty="0">
                <a:solidFill>
                  <a:srgbClr val="003893"/>
                </a:solidFill>
              </a:rPr>
              <a:t>What assumptions do we make when we interact with L2 speakers?</a:t>
            </a:r>
          </a:p>
          <a:p>
            <a:pPr marL="0" indent="0">
              <a:buNone/>
            </a:pPr>
            <a:endParaRPr lang="en-GB" dirty="0"/>
          </a:p>
          <a:p>
            <a:endParaRPr lang="en-GB" dirty="0"/>
          </a:p>
        </p:txBody>
      </p:sp>
    </p:spTree>
    <p:extLst>
      <p:ext uri="{BB962C8B-B14F-4D97-AF65-F5344CB8AC3E}">
        <p14:creationId xmlns:p14="http://schemas.microsoft.com/office/powerpoint/2010/main" val="782471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2800" dirty="0"/>
              <a:t>Developing cultural awareness in the training relationship</a:t>
            </a:r>
          </a:p>
        </p:txBody>
      </p:sp>
      <p:sp>
        <p:nvSpPr>
          <p:cNvPr id="3" name="Text Placeholder 2"/>
          <p:cNvSpPr>
            <a:spLocks noGrp="1"/>
          </p:cNvSpPr>
          <p:nvPr>
            <p:ph type="body" sz="quarter" idx="13"/>
          </p:nvPr>
        </p:nvSpPr>
        <p:spPr>
          <a:xfrm>
            <a:off x="457200" y="2407920"/>
            <a:ext cx="7839075" cy="3267666"/>
          </a:xfrm>
        </p:spPr>
        <p:txBody>
          <a:bodyPr/>
          <a:lstStyle/>
          <a:p>
            <a:pPr marL="0" indent="0">
              <a:buNone/>
            </a:pPr>
            <a:r>
              <a:rPr lang="en-GB" dirty="0">
                <a:solidFill>
                  <a:srgbClr val="003893"/>
                </a:solidFill>
              </a:rPr>
              <a:t>DA risks to progression:</a:t>
            </a:r>
          </a:p>
          <a:p>
            <a:r>
              <a:rPr lang="en-GB" dirty="0">
                <a:solidFill>
                  <a:srgbClr val="003893"/>
                </a:solidFill>
              </a:rPr>
              <a:t>Relationships with seniors – crucial to learning and development but sometimes ‘problematic’</a:t>
            </a:r>
          </a:p>
          <a:p>
            <a:r>
              <a:rPr lang="en-GB" dirty="0">
                <a:solidFill>
                  <a:srgbClr val="003893"/>
                </a:solidFill>
              </a:rPr>
              <a:t>Perceived bias in recruitment and assessment, particularly WPBA, less so in Royal College exams</a:t>
            </a:r>
          </a:p>
          <a:p>
            <a:r>
              <a:rPr lang="en-GB" dirty="0">
                <a:solidFill>
                  <a:srgbClr val="003893"/>
                </a:solidFill>
              </a:rPr>
              <a:t>Lack of support outside work – little autonomy in choice of rotations, separation from family and friends, workplace stress/work-life balance</a:t>
            </a:r>
          </a:p>
          <a:p>
            <a:pPr marL="0" indent="0">
              <a:buNone/>
            </a:pPr>
            <a:endParaRPr lang="en-GB" dirty="0">
              <a:solidFill>
                <a:srgbClr val="003893"/>
              </a:solidFill>
            </a:endParaRPr>
          </a:p>
        </p:txBody>
      </p:sp>
    </p:spTree>
    <p:extLst>
      <p:ext uri="{BB962C8B-B14F-4D97-AF65-F5344CB8AC3E}">
        <p14:creationId xmlns:p14="http://schemas.microsoft.com/office/powerpoint/2010/main" val="2615066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2800" dirty="0"/>
              <a:t>Developing cultural awareness in the training relationship: discussion themes</a:t>
            </a:r>
          </a:p>
        </p:txBody>
      </p:sp>
      <p:sp>
        <p:nvSpPr>
          <p:cNvPr id="3" name="Text Placeholder 2"/>
          <p:cNvSpPr>
            <a:spLocks noGrp="1"/>
          </p:cNvSpPr>
          <p:nvPr>
            <p:ph type="body" sz="quarter" idx="13"/>
          </p:nvPr>
        </p:nvSpPr>
        <p:spPr/>
        <p:txBody>
          <a:bodyPr/>
          <a:lstStyle/>
          <a:p>
            <a:endParaRPr lang="en-GB" dirty="0"/>
          </a:p>
          <a:p>
            <a:r>
              <a:rPr lang="en-GB" dirty="0">
                <a:solidFill>
                  <a:srgbClr val="003893"/>
                </a:solidFill>
              </a:rPr>
              <a:t>What do we mean by ‘culture’?</a:t>
            </a:r>
          </a:p>
          <a:p>
            <a:r>
              <a:rPr lang="en-GB" dirty="0">
                <a:solidFill>
                  <a:srgbClr val="003893"/>
                </a:solidFill>
              </a:rPr>
              <a:t>Intent and effect</a:t>
            </a:r>
          </a:p>
          <a:p>
            <a:r>
              <a:rPr lang="en-GB" dirty="0">
                <a:solidFill>
                  <a:srgbClr val="003893"/>
                </a:solidFill>
              </a:rPr>
              <a:t>Culture and concepts of professionalism</a:t>
            </a:r>
          </a:p>
        </p:txBody>
      </p:sp>
    </p:spTree>
    <p:extLst>
      <p:ext uri="{BB962C8B-B14F-4D97-AF65-F5344CB8AC3E}">
        <p14:creationId xmlns:p14="http://schemas.microsoft.com/office/powerpoint/2010/main" val="2124953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60120"/>
            <a:ext cx="7772400" cy="624841"/>
          </a:xfrm>
        </p:spPr>
        <p:txBody>
          <a:bodyPr/>
          <a:lstStyle/>
          <a:p>
            <a:r>
              <a:rPr lang="en-GB" dirty="0"/>
              <a:t>What do we mean by ‘culture’?</a:t>
            </a:r>
          </a:p>
        </p:txBody>
      </p:sp>
      <p:sp>
        <p:nvSpPr>
          <p:cNvPr id="3" name="Text Placeholder 2"/>
          <p:cNvSpPr>
            <a:spLocks noGrp="1"/>
          </p:cNvSpPr>
          <p:nvPr>
            <p:ph type="body" sz="quarter" idx="13"/>
          </p:nvPr>
        </p:nvSpPr>
        <p:spPr>
          <a:xfrm>
            <a:off x="457200" y="2057400"/>
            <a:ext cx="7839075" cy="3618186"/>
          </a:xfrm>
        </p:spPr>
        <p:txBody>
          <a:bodyPr/>
          <a:lstStyle/>
          <a:p>
            <a:r>
              <a:rPr lang="en-US" altLang="ja-JP" sz="2000" dirty="0">
                <a:solidFill>
                  <a:srgbClr val="003893"/>
                </a:solidFill>
                <a:ea typeface="ＭＳ Ｐゴシック" pitchFamily="34" charset="-128"/>
              </a:rPr>
              <a:t>‘The collective programming of the human mind that distinguishes the members of one human group from those of another</a:t>
            </a:r>
            <a:r>
              <a:rPr lang="ja-JP" altLang="en-US" sz="2000" dirty="0">
                <a:solidFill>
                  <a:srgbClr val="003893"/>
                </a:solidFill>
                <a:ea typeface="ＭＳ Ｐゴシック" pitchFamily="34" charset="-128"/>
              </a:rPr>
              <a:t>’</a:t>
            </a:r>
            <a:r>
              <a:rPr lang="en-US" altLang="ja-JP" sz="2000" dirty="0">
                <a:solidFill>
                  <a:srgbClr val="003893"/>
                </a:solidFill>
                <a:ea typeface="ＭＳ Ｐゴシック" pitchFamily="34" charset="-128"/>
              </a:rPr>
              <a:t> (Hofstede)</a:t>
            </a:r>
            <a:endParaRPr lang="en-US" sz="2000" dirty="0">
              <a:solidFill>
                <a:srgbClr val="003893"/>
              </a:solidFill>
            </a:endParaRPr>
          </a:p>
          <a:p>
            <a:pPr>
              <a:buFontTx/>
              <a:buChar char="•"/>
            </a:pPr>
            <a:r>
              <a:rPr lang="ja-JP" altLang="en-US" sz="2000" dirty="0">
                <a:solidFill>
                  <a:srgbClr val="003893"/>
                </a:solidFill>
                <a:ea typeface="ＭＳ Ｐゴシック" pitchFamily="34" charset="-128"/>
              </a:rPr>
              <a:t>‘</a:t>
            </a:r>
            <a:r>
              <a:rPr lang="en-US" altLang="ja-JP" sz="2000" dirty="0">
                <a:solidFill>
                  <a:srgbClr val="003893"/>
                </a:solidFill>
                <a:ea typeface="ＭＳ Ｐゴシック" pitchFamily="34" charset="-128"/>
              </a:rPr>
              <a:t>Primarily a system for creating, sending, storing and processing information</a:t>
            </a:r>
            <a:r>
              <a:rPr lang="ja-JP" altLang="en-US" sz="2000" dirty="0">
                <a:solidFill>
                  <a:srgbClr val="003893"/>
                </a:solidFill>
                <a:ea typeface="ＭＳ Ｐゴシック" pitchFamily="34" charset="-128"/>
              </a:rPr>
              <a:t>’</a:t>
            </a:r>
            <a:r>
              <a:rPr lang="en-US" altLang="ja-JP" sz="2000" dirty="0">
                <a:solidFill>
                  <a:srgbClr val="003893"/>
                </a:solidFill>
                <a:ea typeface="ＭＳ Ｐゴシック" pitchFamily="34" charset="-128"/>
              </a:rPr>
              <a:t> (Hall and Hall)</a:t>
            </a:r>
            <a:endParaRPr lang="en-US" altLang="ja-JP" sz="2000" dirty="0">
              <a:solidFill>
                <a:srgbClr val="003893"/>
              </a:solidFill>
            </a:endParaRPr>
          </a:p>
          <a:p>
            <a:pPr>
              <a:buFontTx/>
              <a:buChar char="•"/>
            </a:pPr>
            <a:r>
              <a:rPr lang="en-US" altLang="ja-JP" sz="2000" dirty="0">
                <a:solidFill>
                  <a:srgbClr val="003893"/>
                </a:solidFill>
                <a:ea typeface="ＭＳ Ｐゴシック" pitchFamily="34" charset="-128"/>
              </a:rPr>
              <a:t>‘The man-made part of the human environment</a:t>
            </a:r>
            <a:r>
              <a:rPr lang="ja-JP" altLang="en-US" sz="2000" dirty="0">
                <a:solidFill>
                  <a:srgbClr val="003893"/>
                </a:solidFill>
                <a:ea typeface="ＭＳ Ｐゴシック" pitchFamily="34" charset="-128"/>
              </a:rPr>
              <a:t>’</a:t>
            </a:r>
            <a:r>
              <a:rPr lang="en-US" altLang="ja-JP" sz="2000" dirty="0">
                <a:solidFill>
                  <a:srgbClr val="003893"/>
                </a:solidFill>
                <a:ea typeface="ＭＳ Ｐゴシック" pitchFamily="34" charset="-128"/>
              </a:rPr>
              <a:t> (Herskovits)</a:t>
            </a:r>
          </a:p>
          <a:p>
            <a:r>
              <a:rPr lang="en-GB" sz="2000" dirty="0">
                <a:solidFill>
                  <a:srgbClr val="003893"/>
                </a:solidFill>
              </a:rPr>
              <a:t> ‘..an integrated pattern of learned beliefs and behaviours that can be shared among groups… that shapes how we explain and value our world, and provides us with the lens through which we find meaning’ (</a:t>
            </a:r>
            <a:r>
              <a:rPr lang="en-GB" sz="2000" dirty="0" err="1">
                <a:solidFill>
                  <a:srgbClr val="003893"/>
                </a:solidFill>
              </a:rPr>
              <a:t>Bettancourt</a:t>
            </a:r>
            <a:r>
              <a:rPr lang="en-GB" sz="2000" dirty="0">
                <a:solidFill>
                  <a:srgbClr val="003893"/>
                </a:solidFill>
              </a:rPr>
              <a:t>)</a:t>
            </a:r>
            <a:endParaRPr lang="en-US" sz="2000" dirty="0">
              <a:solidFill>
                <a:srgbClr val="003893"/>
              </a:solidFill>
            </a:endParaRPr>
          </a:p>
          <a:p>
            <a:pPr>
              <a:buFontTx/>
              <a:buChar char="•"/>
            </a:pPr>
            <a:r>
              <a:rPr lang="en-US" altLang="ja-JP" sz="2000" dirty="0">
                <a:solidFill>
                  <a:srgbClr val="003893"/>
                </a:solidFill>
                <a:ea typeface="ＭＳ Ｐゴシック" pitchFamily="34" charset="-128"/>
              </a:rPr>
              <a:t>‘The way we do things round here’ </a:t>
            </a:r>
          </a:p>
          <a:p>
            <a:pPr>
              <a:buFontTx/>
              <a:buChar char="•"/>
            </a:pPr>
            <a:endParaRPr lang="en-US" altLang="ja-JP" dirty="0">
              <a:ea typeface="ＭＳ Ｐゴシック" pitchFamily="34" charset="-128"/>
            </a:endParaRPr>
          </a:p>
          <a:p>
            <a:pPr marL="0" indent="0">
              <a:buNone/>
            </a:pPr>
            <a:endParaRPr lang="en-GB" dirty="0"/>
          </a:p>
        </p:txBody>
      </p:sp>
    </p:spTree>
    <p:extLst>
      <p:ext uri="{BB962C8B-B14F-4D97-AF65-F5344CB8AC3E}">
        <p14:creationId xmlns:p14="http://schemas.microsoft.com/office/powerpoint/2010/main" val="2068847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Culture as an iceberg</a:t>
            </a:r>
          </a:p>
        </p:txBody>
      </p:sp>
      <p:pic>
        <p:nvPicPr>
          <p:cNvPr id="5" name="Picture 7" descr="iceberg 1"/>
          <p:cNvPicPr>
            <a:picLocks noGrp="1" noChangeAspect="1" noChangeArrowheads="1"/>
          </p:cNvPicPr>
          <p:nvPr>
            <p:ph type="pic" sz="quarter" idx="14"/>
          </p:nvPr>
        </p:nvPicPr>
        <p:blipFill>
          <a:blip r:embed="rId2" cstate="print"/>
          <a:srcRect t="15035" b="15035"/>
          <a:stretch>
            <a:fillRect/>
          </a:stretch>
        </p:blipFill>
        <p:spPr>
          <a:xfrm>
            <a:off x="1554480" y="2255520"/>
            <a:ext cx="6385560" cy="3420066"/>
          </a:xfrm>
        </p:spPr>
      </p:pic>
    </p:spTree>
    <p:extLst>
      <p:ext uri="{BB962C8B-B14F-4D97-AF65-F5344CB8AC3E}">
        <p14:creationId xmlns:p14="http://schemas.microsoft.com/office/powerpoint/2010/main" val="3688742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Culture as an iceberg</a:t>
            </a:r>
          </a:p>
        </p:txBody>
      </p:sp>
      <p:sp>
        <p:nvSpPr>
          <p:cNvPr id="3" name="Text Placeholder 2"/>
          <p:cNvSpPr>
            <a:spLocks noGrp="1"/>
          </p:cNvSpPr>
          <p:nvPr>
            <p:ph type="body" sz="quarter" idx="13"/>
          </p:nvPr>
        </p:nvSpPr>
        <p:spPr/>
        <p:txBody>
          <a:bodyPr/>
          <a:lstStyle/>
          <a:p>
            <a:pPr>
              <a:buFontTx/>
              <a:buChar char="•"/>
            </a:pPr>
            <a:r>
              <a:rPr lang="en-US" dirty="0" err="1">
                <a:solidFill>
                  <a:srgbClr val="003893"/>
                </a:solidFill>
              </a:rPr>
              <a:t>Behaviours</a:t>
            </a:r>
            <a:r>
              <a:rPr lang="en-US" dirty="0">
                <a:solidFill>
                  <a:srgbClr val="003893"/>
                </a:solidFill>
              </a:rPr>
              <a:t> =‘principal manifestation’ (</a:t>
            </a:r>
            <a:r>
              <a:rPr lang="en-US" dirty="0" err="1">
                <a:solidFill>
                  <a:srgbClr val="003893"/>
                </a:solidFill>
              </a:rPr>
              <a:t>Storti</a:t>
            </a:r>
            <a:r>
              <a:rPr lang="en-US" dirty="0">
                <a:solidFill>
                  <a:srgbClr val="003893"/>
                </a:solidFill>
              </a:rPr>
              <a:t> 2002)</a:t>
            </a:r>
          </a:p>
          <a:p>
            <a:pPr>
              <a:buFontTx/>
              <a:buChar char="•"/>
            </a:pPr>
            <a:r>
              <a:rPr lang="en-US" dirty="0">
                <a:solidFill>
                  <a:srgbClr val="003893"/>
                </a:solidFill>
              </a:rPr>
              <a:t>Significance may be misinterpreted</a:t>
            </a:r>
          </a:p>
          <a:p>
            <a:pPr>
              <a:buFontTx/>
              <a:buChar char="•"/>
            </a:pPr>
            <a:r>
              <a:rPr lang="en-US" dirty="0">
                <a:solidFill>
                  <a:srgbClr val="003893"/>
                </a:solidFill>
              </a:rPr>
              <a:t>Based on deeply held values, often out of awareness </a:t>
            </a:r>
          </a:p>
          <a:p>
            <a:pPr>
              <a:buFontTx/>
              <a:buChar char="•"/>
            </a:pPr>
            <a:r>
              <a:rPr lang="en-US" dirty="0">
                <a:solidFill>
                  <a:srgbClr val="003893"/>
                </a:solidFill>
              </a:rPr>
              <a:t>Many ‘rules’ hidden to others - posing a potential hazard</a:t>
            </a:r>
          </a:p>
          <a:p>
            <a:pPr>
              <a:buFontTx/>
              <a:buChar char="•"/>
            </a:pPr>
            <a:r>
              <a:rPr lang="en-US" dirty="0">
                <a:solidFill>
                  <a:srgbClr val="003893"/>
                </a:solidFill>
              </a:rPr>
              <a:t>Influence of early socialization is most resistant to change (Hall 1997)</a:t>
            </a:r>
          </a:p>
          <a:p>
            <a:pPr>
              <a:buFontTx/>
              <a:buChar char="•"/>
            </a:pPr>
            <a:endParaRPr lang="en-US" sz="1200" dirty="0">
              <a:solidFill>
                <a:srgbClr val="0072C6"/>
              </a:solidFill>
            </a:endParaRPr>
          </a:p>
          <a:p>
            <a:endParaRPr lang="en-GB" dirty="0"/>
          </a:p>
        </p:txBody>
      </p:sp>
    </p:spTree>
    <p:extLst>
      <p:ext uri="{BB962C8B-B14F-4D97-AF65-F5344CB8AC3E}">
        <p14:creationId xmlns:p14="http://schemas.microsoft.com/office/powerpoint/2010/main" val="3997830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Communication: Intent and effect</a:t>
            </a:r>
          </a:p>
        </p:txBody>
      </p:sp>
      <p:pic>
        <p:nvPicPr>
          <p:cNvPr id="6" name="Picture 5"/>
          <p:cNvPicPr>
            <a:picLocks noChangeAspect="1"/>
          </p:cNvPicPr>
          <p:nvPr/>
        </p:nvPicPr>
        <p:blipFill>
          <a:blip r:embed="rId2"/>
          <a:stretch>
            <a:fillRect/>
          </a:stretch>
        </p:blipFill>
        <p:spPr>
          <a:xfrm>
            <a:off x="0" y="2301240"/>
            <a:ext cx="8053514" cy="3048000"/>
          </a:xfrm>
          <a:prstGeom prst="rect">
            <a:avLst/>
          </a:prstGeom>
        </p:spPr>
      </p:pic>
      <p:sp>
        <p:nvSpPr>
          <p:cNvPr id="3" name="Text Placeholder 2"/>
          <p:cNvSpPr>
            <a:spLocks noGrp="1"/>
          </p:cNvSpPr>
          <p:nvPr>
            <p:ph type="body" sz="quarter" idx="13"/>
          </p:nvPr>
        </p:nvSpPr>
        <p:spPr/>
        <p:txBody>
          <a:bodyPr/>
          <a:lstStyle/>
          <a:p>
            <a:endParaRPr lang="en-GB" dirty="0"/>
          </a:p>
        </p:txBody>
      </p:sp>
      <p:pic>
        <p:nvPicPr>
          <p:cNvPr id="4" name="Picture Placeholder 3" descr="Encoding 2"/>
          <p:cNvPicPr>
            <a:picLocks noGrp="1" noChangeAspect="1" noChangeArrowheads="1"/>
          </p:cNvPicPr>
          <p:nvPr>
            <p:ph type="pic" sz="quarter" idx="14"/>
          </p:nvPr>
        </p:nvPicPr>
        <p:blipFill>
          <a:blip r:embed="rId3" cstate="print"/>
          <a:srcRect t="13063" b="13063"/>
          <a:stretch>
            <a:fillRect/>
          </a:stretch>
        </p:blipFill>
        <p:spPr>
          <a:xfrm>
            <a:off x="457200" y="2133600"/>
            <a:ext cx="8039100" cy="2962275"/>
          </a:xfrm>
          <a:effectLst>
            <a:outerShdw dist="12700" dir="2700000" algn="ctr" rotWithShape="0">
              <a:srgbClr val="808080">
                <a:alpha val="89999"/>
              </a:srgbClr>
            </a:outerShdw>
          </a:effectLst>
        </p:spPr>
      </p:pic>
    </p:spTree>
    <p:extLst>
      <p:ext uri="{BB962C8B-B14F-4D97-AF65-F5344CB8AC3E}">
        <p14:creationId xmlns:p14="http://schemas.microsoft.com/office/powerpoint/2010/main" val="2236071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Communication: intent v effect</a:t>
            </a:r>
          </a:p>
        </p:txBody>
      </p:sp>
      <p:sp>
        <p:nvSpPr>
          <p:cNvPr id="3" name="Text Placeholder 2"/>
          <p:cNvSpPr>
            <a:spLocks noGrp="1"/>
          </p:cNvSpPr>
          <p:nvPr>
            <p:ph type="body" sz="quarter" idx="13"/>
          </p:nvPr>
        </p:nvSpPr>
        <p:spPr/>
        <p:txBody>
          <a:bodyPr/>
          <a:lstStyle/>
          <a:p>
            <a:pPr lvl="0"/>
            <a:r>
              <a:rPr lang="en-US" dirty="0">
                <a:solidFill>
                  <a:srgbClr val="003893"/>
                </a:solidFill>
              </a:rPr>
              <a:t>Decoder filters message through own perceptual and conceptual expectations and assumptions </a:t>
            </a:r>
            <a:endParaRPr lang="en-GB" dirty="0">
              <a:solidFill>
                <a:srgbClr val="003893"/>
              </a:solidFill>
            </a:endParaRPr>
          </a:p>
          <a:p>
            <a:pPr lvl="0"/>
            <a:r>
              <a:rPr lang="en-US" dirty="0">
                <a:solidFill>
                  <a:srgbClr val="003893"/>
                </a:solidFill>
              </a:rPr>
              <a:t>Our own culture limits ‘the predictions we make about how strangers might respond’ (</a:t>
            </a:r>
            <a:r>
              <a:rPr lang="en-US" dirty="0" err="1">
                <a:solidFill>
                  <a:srgbClr val="003893"/>
                </a:solidFill>
              </a:rPr>
              <a:t>Gudykunst</a:t>
            </a:r>
            <a:r>
              <a:rPr lang="en-US" dirty="0">
                <a:solidFill>
                  <a:srgbClr val="003893"/>
                </a:solidFill>
              </a:rPr>
              <a:t> &amp; Kim)</a:t>
            </a:r>
            <a:endParaRPr lang="en-GB" dirty="0">
              <a:solidFill>
                <a:srgbClr val="003893"/>
              </a:solidFill>
            </a:endParaRPr>
          </a:p>
          <a:p>
            <a:pPr lvl="0"/>
            <a:r>
              <a:rPr lang="en-US" dirty="0">
                <a:solidFill>
                  <a:srgbClr val="003893"/>
                </a:solidFill>
              </a:rPr>
              <a:t>Ethnocentric position: cause of misunderstanding may be </a:t>
            </a:r>
            <a:r>
              <a:rPr lang="en-US" dirty="0" err="1">
                <a:solidFill>
                  <a:srgbClr val="003893"/>
                </a:solidFill>
              </a:rPr>
              <a:t>generalised</a:t>
            </a:r>
            <a:r>
              <a:rPr lang="en-US" dirty="0">
                <a:solidFill>
                  <a:srgbClr val="003893"/>
                </a:solidFill>
              </a:rPr>
              <a:t> as </a:t>
            </a:r>
            <a:endParaRPr lang="en-GB" dirty="0">
              <a:solidFill>
                <a:srgbClr val="003893"/>
              </a:solidFill>
            </a:endParaRPr>
          </a:p>
          <a:p>
            <a:pPr lvl="0"/>
            <a:r>
              <a:rPr lang="en-US" dirty="0">
                <a:solidFill>
                  <a:srgbClr val="003893"/>
                </a:solidFill>
              </a:rPr>
              <a:t>		’language barrier’</a:t>
            </a:r>
            <a:endParaRPr lang="en-GB" dirty="0">
              <a:solidFill>
                <a:srgbClr val="003893"/>
              </a:solidFill>
            </a:endParaRPr>
          </a:p>
          <a:p>
            <a:pPr lvl="0"/>
            <a:r>
              <a:rPr lang="en-US" dirty="0">
                <a:solidFill>
                  <a:srgbClr val="003893"/>
                </a:solidFill>
              </a:rPr>
              <a:t>		</a:t>
            </a:r>
            <a:r>
              <a:rPr lang="en-US" dirty="0" err="1">
                <a:solidFill>
                  <a:srgbClr val="003893"/>
                </a:solidFill>
              </a:rPr>
              <a:t>behavioural</a:t>
            </a:r>
            <a:r>
              <a:rPr lang="en-US" dirty="0">
                <a:solidFill>
                  <a:srgbClr val="003893"/>
                </a:solidFill>
              </a:rPr>
              <a:t>/attitude issues</a:t>
            </a:r>
            <a:endParaRPr lang="en-GB" dirty="0">
              <a:solidFill>
                <a:srgbClr val="003893"/>
              </a:solidFill>
            </a:endParaRPr>
          </a:p>
          <a:p>
            <a:pPr lvl="0"/>
            <a:r>
              <a:rPr lang="en-US" dirty="0">
                <a:solidFill>
                  <a:srgbClr val="003893"/>
                </a:solidFill>
              </a:rPr>
              <a:t>		poor communication skills</a:t>
            </a:r>
            <a:endParaRPr lang="en-GB" dirty="0">
              <a:solidFill>
                <a:srgbClr val="003893"/>
              </a:solidFill>
            </a:endParaRPr>
          </a:p>
          <a:p>
            <a:endParaRPr lang="en-GB" dirty="0"/>
          </a:p>
        </p:txBody>
      </p:sp>
    </p:spTree>
    <p:extLst>
      <p:ext uri="{BB962C8B-B14F-4D97-AF65-F5344CB8AC3E}">
        <p14:creationId xmlns:p14="http://schemas.microsoft.com/office/powerpoint/2010/main" val="224630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Reflecting on assumptions</a:t>
            </a:r>
          </a:p>
        </p:txBody>
      </p:sp>
      <p:sp>
        <p:nvSpPr>
          <p:cNvPr id="3" name="Text Placeholder 2"/>
          <p:cNvSpPr>
            <a:spLocks noGrp="1"/>
          </p:cNvSpPr>
          <p:nvPr>
            <p:ph type="body" sz="quarter" idx="13"/>
          </p:nvPr>
        </p:nvSpPr>
        <p:spPr/>
        <p:txBody>
          <a:bodyPr/>
          <a:lstStyle/>
          <a:p>
            <a:r>
              <a:rPr lang="en-GB" dirty="0">
                <a:solidFill>
                  <a:srgbClr val="003893"/>
                </a:solidFill>
              </a:rPr>
              <a:t>Vignettes</a:t>
            </a:r>
          </a:p>
        </p:txBody>
      </p:sp>
    </p:spTree>
    <p:extLst>
      <p:ext uri="{BB962C8B-B14F-4D97-AF65-F5344CB8AC3E}">
        <p14:creationId xmlns:p14="http://schemas.microsoft.com/office/powerpoint/2010/main" val="3446265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Building the toolkit</a:t>
            </a:r>
          </a:p>
        </p:txBody>
      </p:sp>
      <p:sp>
        <p:nvSpPr>
          <p:cNvPr id="3" name="Text Placeholder 2"/>
          <p:cNvSpPr>
            <a:spLocks noGrp="1"/>
          </p:cNvSpPr>
          <p:nvPr>
            <p:ph type="body" sz="quarter" idx="13"/>
          </p:nvPr>
        </p:nvSpPr>
        <p:spPr/>
        <p:txBody>
          <a:bodyPr/>
          <a:lstStyle/>
          <a:p>
            <a:r>
              <a:rPr lang="en-GB" dirty="0">
                <a:solidFill>
                  <a:srgbClr val="003893"/>
                </a:solidFill>
              </a:rPr>
              <a:t>The role of trust in the training relationship</a:t>
            </a:r>
          </a:p>
          <a:p>
            <a:r>
              <a:rPr lang="en-GB" dirty="0">
                <a:solidFill>
                  <a:srgbClr val="003893"/>
                </a:solidFill>
              </a:rPr>
              <a:t>Negotiating the learning contract</a:t>
            </a:r>
          </a:p>
          <a:p>
            <a:r>
              <a:rPr lang="en-GB" dirty="0">
                <a:solidFill>
                  <a:srgbClr val="003893"/>
                </a:solidFill>
              </a:rPr>
              <a:t>Precision feedback </a:t>
            </a:r>
          </a:p>
        </p:txBody>
      </p:sp>
    </p:spTree>
    <p:extLst>
      <p:ext uri="{BB962C8B-B14F-4D97-AF65-F5344CB8AC3E}">
        <p14:creationId xmlns:p14="http://schemas.microsoft.com/office/powerpoint/2010/main" val="4046120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883921"/>
            <a:ext cx="7772400" cy="594360"/>
          </a:xfrm>
        </p:spPr>
        <p:txBody>
          <a:bodyPr/>
          <a:lstStyle/>
          <a:p>
            <a:r>
              <a:rPr lang="en-GB" dirty="0"/>
              <a:t>Building Trust</a:t>
            </a:r>
          </a:p>
        </p:txBody>
      </p:sp>
      <p:sp>
        <p:nvSpPr>
          <p:cNvPr id="3" name="Text Placeholder 2"/>
          <p:cNvSpPr>
            <a:spLocks noGrp="1"/>
          </p:cNvSpPr>
          <p:nvPr>
            <p:ph type="body" sz="quarter" idx="13"/>
          </p:nvPr>
        </p:nvSpPr>
        <p:spPr>
          <a:xfrm>
            <a:off x="457200" y="1478281"/>
            <a:ext cx="7839075" cy="4197306"/>
          </a:xfrm>
        </p:spPr>
        <p:txBody>
          <a:bodyPr/>
          <a:lstStyle/>
          <a:p>
            <a:r>
              <a:rPr lang="en-GB" dirty="0">
                <a:solidFill>
                  <a:srgbClr val="003893"/>
                </a:solidFill>
              </a:rPr>
              <a:t>Evidence of powerful benefits from trusting relationships with supervisors</a:t>
            </a:r>
          </a:p>
          <a:p>
            <a:r>
              <a:rPr lang="en-GB" dirty="0">
                <a:solidFill>
                  <a:srgbClr val="003893"/>
                </a:solidFill>
              </a:rPr>
              <a:t>Cognition-based trust is ‘confidence built on perceptions of the other’s reliability and competence’ </a:t>
            </a:r>
          </a:p>
          <a:p>
            <a:r>
              <a:rPr lang="en-GB" dirty="0">
                <a:solidFill>
                  <a:srgbClr val="003893"/>
                </a:solidFill>
              </a:rPr>
              <a:t>Affect-based trust is defined as ‘trust that involves concern for the other, and comfort in opening up to them’ and is based on empathy and care</a:t>
            </a:r>
          </a:p>
          <a:p>
            <a:r>
              <a:rPr lang="en-GB" dirty="0">
                <a:solidFill>
                  <a:srgbClr val="003893"/>
                </a:solidFill>
              </a:rPr>
              <a:t>Both kinds of trust may be more difficult to develop in intercultural relationships </a:t>
            </a:r>
            <a:endParaRPr lang="en-GB" sz="2000" dirty="0">
              <a:solidFill>
                <a:srgbClr val="003893"/>
              </a:solidFill>
            </a:endParaRPr>
          </a:p>
          <a:p>
            <a:r>
              <a:rPr lang="en-GB" sz="1000" dirty="0">
                <a:solidFill>
                  <a:srgbClr val="003893"/>
                </a:solidFill>
              </a:rPr>
              <a:t>Woolf 2017</a:t>
            </a:r>
          </a:p>
          <a:p>
            <a:r>
              <a:rPr lang="en-GB" sz="1000" dirty="0">
                <a:solidFill>
                  <a:srgbClr val="003893"/>
                </a:solidFill>
              </a:rPr>
              <a:t>McAllister 1995; Chua et al 2011</a:t>
            </a:r>
          </a:p>
          <a:p>
            <a:r>
              <a:rPr lang="en-GB" sz="1000" dirty="0" err="1">
                <a:solidFill>
                  <a:srgbClr val="003893"/>
                </a:solidFill>
              </a:rPr>
              <a:t>Rockstuhl</a:t>
            </a:r>
            <a:r>
              <a:rPr lang="en-GB" sz="1000" dirty="0">
                <a:solidFill>
                  <a:srgbClr val="003893"/>
                </a:solidFill>
              </a:rPr>
              <a:t> and Ng, 2008</a:t>
            </a:r>
          </a:p>
          <a:p>
            <a:endParaRPr lang="en-GB" dirty="0"/>
          </a:p>
        </p:txBody>
      </p:sp>
    </p:spTree>
    <p:extLst>
      <p:ext uri="{BB962C8B-B14F-4D97-AF65-F5344CB8AC3E}">
        <p14:creationId xmlns:p14="http://schemas.microsoft.com/office/powerpoint/2010/main" val="653805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Negotiating the learning contract</a:t>
            </a:r>
          </a:p>
        </p:txBody>
      </p:sp>
      <p:sp>
        <p:nvSpPr>
          <p:cNvPr id="3" name="Text Placeholder 2"/>
          <p:cNvSpPr>
            <a:spLocks noGrp="1"/>
          </p:cNvSpPr>
          <p:nvPr>
            <p:ph type="body" sz="quarter" idx="13"/>
          </p:nvPr>
        </p:nvSpPr>
        <p:spPr/>
        <p:txBody>
          <a:bodyPr/>
          <a:lstStyle/>
          <a:p>
            <a:r>
              <a:rPr lang="en-GB" dirty="0">
                <a:solidFill>
                  <a:srgbClr val="003893"/>
                </a:solidFill>
              </a:rPr>
              <a:t>IMGs’ educational experiences may be very different from UK graduates’</a:t>
            </a:r>
          </a:p>
          <a:p>
            <a:r>
              <a:rPr lang="en-GB" dirty="0">
                <a:solidFill>
                  <a:srgbClr val="003893"/>
                </a:solidFill>
              </a:rPr>
              <a:t>key concepts may be new or differently understood (self-directed learning, questioning seniors, giving and receiving feedback)</a:t>
            </a:r>
          </a:p>
          <a:p>
            <a:r>
              <a:rPr lang="en-GB" dirty="0">
                <a:solidFill>
                  <a:srgbClr val="003893"/>
                </a:solidFill>
              </a:rPr>
              <a:t>‘insight’ may be a cultural construct in itself</a:t>
            </a:r>
          </a:p>
          <a:p>
            <a:r>
              <a:rPr lang="en-GB" dirty="0">
                <a:solidFill>
                  <a:srgbClr val="003893"/>
                </a:solidFill>
              </a:rPr>
              <a:t>behaviours may be misinterpreted on both sides</a:t>
            </a:r>
          </a:p>
          <a:p>
            <a:r>
              <a:rPr lang="en-GB" dirty="0">
                <a:solidFill>
                  <a:srgbClr val="003893"/>
                </a:solidFill>
              </a:rPr>
              <a:t>need to clarify expectations, approaches and roles</a:t>
            </a:r>
          </a:p>
          <a:p>
            <a:endParaRPr lang="en-GB" dirty="0"/>
          </a:p>
        </p:txBody>
      </p:sp>
    </p:spTree>
    <p:extLst>
      <p:ext uri="{BB962C8B-B14F-4D97-AF65-F5344CB8AC3E}">
        <p14:creationId xmlns:p14="http://schemas.microsoft.com/office/powerpoint/2010/main" val="3485983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Cultural values can impact on:</a:t>
            </a:r>
            <a:br>
              <a:rPr lang="en-GB" dirty="0"/>
            </a:br>
            <a:endParaRPr lang="en-GB" dirty="0"/>
          </a:p>
        </p:txBody>
      </p:sp>
      <p:sp>
        <p:nvSpPr>
          <p:cNvPr id="3" name="Text Placeholder 2"/>
          <p:cNvSpPr>
            <a:spLocks noGrp="1"/>
          </p:cNvSpPr>
          <p:nvPr>
            <p:ph type="body" sz="quarter" idx="13"/>
          </p:nvPr>
        </p:nvSpPr>
        <p:spPr/>
        <p:txBody>
          <a:bodyPr/>
          <a:lstStyle/>
          <a:p>
            <a:pPr lvl="0"/>
            <a:r>
              <a:rPr lang="en-GB" dirty="0">
                <a:solidFill>
                  <a:srgbClr val="003893"/>
                </a:solidFill>
              </a:rPr>
              <a:t>formality of interaction (use of names, dress, setting. humour?)</a:t>
            </a:r>
          </a:p>
          <a:p>
            <a:pPr lvl="0"/>
            <a:r>
              <a:rPr lang="en-GB" dirty="0">
                <a:solidFill>
                  <a:srgbClr val="003893"/>
                </a:solidFill>
              </a:rPr>
              <a:t>expectations around autonomy, direction and influence</a:t>
            </a:r>
          </a:p>
          <a:p>
            <a:pPr lvl="0"/>
            <a:r>
              <a:rPr lang="en-GB" dirty="0">
                <a:solidFill>
                  <a:srgbClr val="003893"/>
                </a:solidFill>
              </a:rPr>
              <a:t>willingness to challenge; showing initiative</a:t>
            </a:r>
          </a:p>
          <a:p>
            <a:pPr lvl="0"/>
            <a:r>
              <a:rPr lang="en-GB" dirty="0">
                <a:solidFill>
                  <a:srgbClr val="003893"/>
                </a:solidFill>
              </a:rPr>
              <a:t>self-disclosure and boundaries (socialising)</a:t>
            </a:r>
          </a:p>
          <a:p>
            <a:pPr lvl="0"/>
            <a:r>
              <a:rPr lang="en-GB" dirty="0">
                <a:solidFill>
                  <a:srgbClr val="003893"/>
                </a:solidFill>
              </a:rPr>
              <a:t>giving and receiving feedback (setting- public or private; directness/hedging; specific/general) </a:t>
            </a:r>
          </a:p>
          <a:p>
            <a:endParaRPr lang="en-GB" dirty="0"/>
          </a:p>
          <a:p>
            <a:endParaRPr lang="en-GB" dirty="0"/>
          </a:p>
        </p:txBody>
      </p:sp>
    </p:spTree>
    <p:extLst>
      <p:ext uri="{BB962C8B-B14F-4D97-AF65-F5344CB8AC3E}">
        <p14:creationId xmlns:p14="http://schemas.microsoft.com/office/powerpoint/2010/main" val="522829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177926"/>
            <a:ext cx="8092440" cy="679449"/>
          </a:xfrm>
        </p:spPr>
        <p:txBody>
          <a:bodyPr anchor="t"/>
          <a:lstStyle/>
          <a:p>
            <a:r>
              <a:rPr lang="en-GB" sz="2800" dirty="0"/>
              <a:t>Language: useful terms for precision feedback</a:t>
            </a:r>
          </a:p>
        </p:txBody>
      </p:sp>
      <p:sp>
        <p:nvSpPr>
          <p:cNvPr id="3" name="Text Placeholder 2"/>
          <p:cNvSpPr>
            <a:spLocks noGrp="1"/>
          </p:cNvSpPr>
          <p:nvPr>
            <p:ph type="body" sz="quarter" idx="13"/>
          </p:nvPr>
        </p:nvSpPr>
        <p:spPr>
          <a:xfrm>
            <a:off x="457200" y="2179320"/>
            <a:ext cx="7839075" cy="3496266"/>
          </a:xfrm>
        </p:spPr>
        <p:txBody>
          <a:bodyPr/>
          <a:lstStyle/>
          <a:p>
            <a:r>
              <a:rPr lang="en-GB" b="1" dirty="0">
                <a:solidFill>
                  <a:srgbClr val="003893"/>
                </a:solidFill>
              </a:rPr>
              <a:t>Fluency</a:t>
            </a:r>
            <a:r>
              <a:rPr lang="en-GB" dirty="0">
                <a:solidFill>
                  <a:srgbClr val="003893"/>
                </a:solidFill>
              </a:rPr>
              <a:t> – speech is produced spontaneously, at ‘normal’ speed without obvious hesitation</a:t>
            </a:r>
          </a:p>
          <a:p>
            <a:r>
              <a:rPr lang="en-GB" b="1" dirty="0">
                <a:solidFill>
                  <a:srgbClr val="003893"/>
                </a:solidFill>
              </a:rPr>
              <a:t>Accuracy </a:t>
            </a:r>
            <a:r>
              <a:rPr lang="en-GB" dirty="0">
                <a:solidFill>
                  <a:srgbClr val="003893"/>
                </a:solidFill>
              </a:rPr>
              <a:t>- ‘correct’ grammar and appropriate vocabulary choice for context</a:t>
            </a:r>
          </a:p>
          <a:p>
            <a:r>
              <a:rPr lang="en-GB" b="1" dirty="0">
                <a:solidFill>
                  <a:srgbClr val="003893"/>
                </a:solidFill>
              </a:rPr>
              <a:t>Pronunciation</a:t>
            </a:r>
            <a:r>
              <a:rPr lang="en-GB" dirty="0">
                <a:solidFill>
                  <a:srgbClr val="003893"/>
                </a:solidFill>
              </a:rPr>
              <a:t> – speech is easily understood, pace and rhythm  do not ‘strain’ the listener</a:t>
            </a:r>
          </a:p>
          <a:p>
            <a:r>
              <a:rPr lang="en-GB" b="1" dirty="0">
                <a:solidFill>
                  <a:srgbClr val="003893"/>
                </a:solidFill>
              </a:rPr>
              <a:t>Intonation</a:t>
            </a:r>
            <a:r>
              <a:rPr lang="en-GB" dirty="0">
                <a:solidFill>
                  <a:srgbClr val="003893"/>
                </a:solidFill>
              </a:rPr>
              <a:t> – attitude is effectively conveyed</a:t>
            </a:r>
          </a:p>
          <a:p>
            <a:r>
              <a:rPr lang="en-GB" b="1" dirty="0">
                <a:solidFill>
                  <a:srgbClr val="003893"/>
                </a:solidFill>
              </a:rPr>
              <a:t>Participation</a:t>
            </a:r>
            <a:r>
              <a:rPr lang="en-GB" dirty="0">
                <a:solidFill>
                  <a:srgbClr val="003893"/>
                </a:solidFill>
              </a:rPr>
              <a:t> – contributions are appropriate in length and relevance, turn-taking is balanced </a:t>
            </a:r>
          </a:p>
        </p:txBody>
      </p:sp>
    </p:spTree>
    <p:extLst>
      <p:ext uri="{BB962C8B-B14F-4D97-AF65-F5344CB8AC3E}">
        <p14:creationId xmlns:p14="http://schemas.microsoft.com/office/powerpoint/2010/main" val="4023244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Mind your language</a:t>
            </a:r>
          </a:p>
        </p:txBody>
      </p:sp>
      <p:sp>
        <p:nvSpPr>
          <p:cNvPr id="3" name="Text Placeholder 2"/>
          <p:cNvSpPr>
            <a:spLocks noGrp="1"/>
          </p:cNvSpPr>
          <p:nvPr>
            <p:ph type="body" sz="quarter" idx="13"/>
          </p:nvPr>
        </p:nvSpPr>
        <p:spPr/>
        <p:txBody>
          <a:bodyPr anchor="t"/>
          <a:lstStyle/>
          <a:p>
            <a:pPr marL="0" indent="0">
              <a:buNone/>
            </a:pPr>
            <a:r>
              <a:rPr lang="en-GB" sz="2000" dirty="0">
                <a:solidFill>
                  <a:schemeClr val="tx2"/>
                </a:solidFill>
                <a:cs typeface="Arial"/>
              </a:rPr>
              <a:t>Discuss these statements. Why might they be challenging for non-native speakers?</a:t>
            </a:r>
            <a:endParaRPr lang="en-GB" b="1" dirty="0">
              <a:solidFill>
                <a:schemeClr val="tx2"/>
              </a:solidFill>
              <a:cs typeface="Arial"/>
            </a:endParaRPr>
          </a:p>
          <a:p>
            <a:r>
              <a:rPr lang="en-GB" dirty="0">
                <a:solidFill>
                  <a:srgbClr val="003893"/>
                </a:solidFill>
              </a:rPr>
              <a:t>‘</a:t>
            </a:r>
            <a:r>
              <a:rPr lang="en-GB" sz="2000" dirty="0">
                <a:solidFill>
                  <a:schemeClr val="tx2"/>
                </a:solidFill>
              </a:rPr>
              <a:t>This is a barn-door case of meningitis’ </a:t>
            </a:r>
            <a:endParaRPr lang="en-GB" sz="2000">
              <a:solidFill>
                <a:schemeClr val="tx2"/>
              </a:solidFill>
              <a:cs typeface="Arial"/>
            </a:endParaRPr>
          </a:p>
          <a:p>
            <a:r>
              <a:rPr lang="en-GB" sz="2000" dirty="0">
                <a:solidFill>
                  <a:schemeClr val="accent1"/>
                </a:solidFill>
              </a:rPr>
              <a:t>‘</a:t>
            </a:r>
            <a:r>
              <a:rPr lang="en-GB" sz="2000" dirty="0">
                <a:solidFill>
                  <a:schemeClr val="accent1">
                    <a:lumMod val="75000"/>
                  </a:schemeClr>
                </a:solidFill>
              </a:rPr>
              <a:t>You will have</a:t>
            </a:r>
            <a:r>
              <a:rPr lang="en-GB" sz="2000" dirty="0">
                <a:solidFill>
                  <a:srgbClr val="003893"/>
                </a:solidFill>
              </a:rPr>
              <a:t> protected time for self-study’’</a:t>
            </a:r>
            <a:endParaRPr lang="en-GB" sz="2000" dirty="0">
              <a:solidFill>
                <a:srgbClr val="003893"/>
              </a:solidFill>
              <a:cs typeface="Arial"/>
            </a:endParaRPr>
          </a:p>
          <a:p>
            <a:r>
              <a:rPr lang="en-GB" sz="2000" dirty="0">
                <a:solidFill>
                  <a:srgbClr val="003893"/>
                </a:solidFill>
              </a:rPr>
              <a:t>‘He is a single-handed GP’</a:t>
            </a:r>
            <a:endParaRPr lang="en-GB" sz="2000" dirty="0">
              <a:solidFill>
                <a:srgbClr val="003893"/>
              </a:solidFill>
              <a:cs typeface="Arial"/>
            </a:endParaRPr>
          </a:p>
          <a:p>
            <a:r>
              <a:rPr lang="en-GB" sz="2000" dirty="0">
                <a:solidFill>
                  <a:srgbClr val="003893"/>
                </a:solidFill>
              </a:rPr>
              <a:t>‘Something came up so we’ll have to put it off’</a:t>
            </a:r>
            <a:endParaRPr lang="en-GB" sz="2000" dirty="0">
              <a:solidFill>
                <a:srgbClr val="003893"/>
              </a:solidFill>
              <a:cs typeface="Arial"/>
            </a:endParaRPr>
          </a:p>
          <a:p>
            <a:r>
              <a:rPr lang="en-GB" sz="2000" dirty="0">
                <a:solidFill>
                  <a:srgbClr val="003893"/>
                </a:solidFill>
                <a:ea typeface="+mn-lt"/>
                <a:cs typeface="+mn-lt"/>
              </a:rPr>
              <a:t>‘</a:t>
            </a:r>
            <a:r>
              <a:rPr lang="en-GB" sz="2000" dirty="0">
                <a:solidFill>
                  <a:srgbClr val="003893"/>
                </a:solidFill>
              </a:rPr>
              <a:t>I’m afraid that </a:t>
            </a:r>
            <a:r>
              <a:rPr lang="en-GB" sz="2000" dirty="0">
                <a:solidFill>
                  <a:schemeClr val="accent1">
                    <a:lumMod val="75000"/>
                  </a:schemeClr>
                </a:solidFill>
              </a:rPr>
              <a:t>might</a:t>
            </a:r>
            <a:r>
              <a:rPr lang="en-GB" sz="2000" dirty="0">
                <a:solidFill>
                  <a:srgbClr val="003893"/>
                </a:solidFill>
              </a:rPr>
              <a:t> be a bit tricky</a:t>
            </a:r>
            <a:endParaRPr lang="en-GB" sz="2000" dirty="0">
              <a:solidFill>
                <a:srgbClr val="003893"/>
              </a:solidFill>
              <a:cs typeface="Arial"/>
            </a:endParaRPr>
          </a:p>
          <a:p>
            <a:r>
              <a:rPr lang="en-GB" sz="2000" dirty="0">
                <a:solidFill>
                  <a:srgbClr val="003893"/>
                </a:solidFill>
                <a:cs typeface="Arial"/>
              </a:rPr>
              <a:t>‘They thought he’d turned the corner, but then they lost him’</a:t>
            </a:r>
            <a:endParaRPr lang="en-GB" sz="2000" dirty="0">
              <a:ea typeface="+mn-lt"/>
              <a:cs typeface="+mn-lt"/>
            </a:endParaRPr>
          </a:p>
          <a:p>
            <a:r>
              <a:rPr lang="en-GB" sz="2000" dirty="0">
                <a:solidFill>
                  <a:srgbClr val="003893"/>
                </a:solidFill>
                <a:cs typeface="Arial"/>
              </a:rPr>
              <a:t>She's a real Jekyll and Hyde character</a:t>
            </a:r>
          </a:p>
          <a:p>
            <a:pPr marL="0" indent="0">
              <a:buNone/>
            </a:pPr>
            <a:endParaRPr lang="en-GB" dirty="0">
              <a:solidFill>
                <a:srgbClr val="003893"/>
              </a:solidFill>
              <a:cs typeface="Arial"/>
            </a:endParaRPr>
          </a:p>
          <a:p>
            <a:endParaRPr lang="en-GB" dirty="0">
              <a:cs typeface="Arial"/>
            </a:endParaRPr>
          </a:p>
        </p:txBody>
      </p:sp>
    </p:spTree>
    <p:extLst>
      <p:ext uri="{BB962C8B-B14F-4D97-AF65-F5344CB8AC3E}">
        <p14:creationId xmlns:p14="http://schemas.microsoft.com/office/powerpoint/2010/main" val="3907870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lstStyle/>
          <a:p>
            <a:r>
              <a:rPr lang="en-GB" dirty="0"/>
              <a:t>Monitor your speech</a:t>
            </a:r>
          </a:p>
        </p:txBody>
      </p:sp>
      <p:sp>
        <p:nvSpPr>
          <p:cNvPr id="3" name="Text Placeholder 2"/>
          <p:cNvSpPr>
            <a:spLocks noGrp="1"/>
          </p:cNvSpPr>
          <p:nvPr>
            <p:ph type="body" sz="quarter" idx="13"/>
          </p:nvPr>
        </p:nvSpPr>
        <p:spPr/>
        <p:txBody>
          <a:bodyPr anchor="t"/>
          <a:lstStyle/>
          <a:p>
            <a:pPr marL="0" indent="0">
              <a:buNone/>
            </a:pPr>
            <a:r>
              <a:rPr lang="en-GB" dirty="0">
                <a:solidFill>
                  <a:srgbClr val="003893"/>
                </a:solidFill>
              </a:rPr>
              <a:t>To maximise clarity, try to avoid:</a:t>
            </a:r>
          </a:p>
          <a:p>
            <a:r>
              <a:rPr lang="en-GB" dirty="0">
                <a:solidFill>
                  <a:srgbClr val="003893"/>
                </a:solidFill>
              </a:rPr>
              <a:t>Idioms (expressions that have a non-literal meaning)</a:t>
            </a:r>
            <a:endParaRPr lang="en-GB" dirty="0">
              <a:solidFill>
                <a:srgbClr val="003893"/>
              </a:solidFill>
              <a:cs typeface="Arial"/>
            </a:endParaRPr>
          </a:p>
          <a:p>
            <a:r>
              <a:rPr lang="en-GB" dirty="0">
                <a:solidFill>
                  <a:srgbClr val="003893"/>
                </a:solidFill>
              </a:rPr>
              <a:t>Colloquialisms (informal or local language)</a:t>
            </a:r>
            <a:endParaRPr lang="en-GB" dirty="0">
              <a:solidFill>
                <a:srgbClr val="003893"/>
              </a:solidFill>
              <a:cs typeface="Arial"/>
            </a:endParaRPr>
          </a:p>
          <a:p>
            <a:r>
              <a:rPr lang="en-GB" dirty="0">
                <a:solidFill>
                  <a:srgbClr val="003893"/>
                </a:solidFill>
              </a:rPr>
              <a:t>Institutionalised phrasing (terms specific to NHS)</a:t>
            </a:r>
            <a:endParaRPr lang="en-GB" dirty="0">
              <a:solidFill>
                <a:srgbClr val="003893"/>
              </a:solidFill>
              <a:cs typeface="Arial"/>
            </a:endParaRPr>
          </a:p>
          <a:p>
            <a:r>
              <a:rPr lang="en-GB" dirty="0">
                <a:solidFill>
                  <a:srgbClr val="003893"/>
                </a:solidFill>
              </a:rPr>
              <a:t>Abbreviations/acronyms </a:t>
            </a:r>
            <a:endParaRPr lang="en-GB">
              <a:solidFill>
                <a:srgbClr val="003893"/>
              </a:solidFill>
              <a:cs typeface="Arial"/>
            </a:endParaRPr>
          </a:p>
          <a:p>
            <a:r>
              <a:rPr lang="en-GB" dirty="0">
                <a:solidFill>
                  <a:srgbClr val="003893"/>
                </a:solidFill>
              </a:rPr>
              <a:t>Phrasal verbs (2-part verbs such as put up, put up with, put through, put out, put by, etc) </a:t>
            </a:r>
            <a:endParaRPr lang="en-GB" dirty="0">
              <a:solidFill>
                <a:srgbClr val="003893"/>
              </a:solidFill>
              <a:cs typeface="Arial"/>
            </a:endParaRPr>
          </a:p>
          <a:p>
            <a:r>
              <a:rPr lang="en-GB" dirty="0">
                <a:solidFill>
                  <a:srgbClr val="003893"/>
                </a:solidFill>
              </a:rPr>
              <a:t>Cultural references</a:t>
            </a:r>
            <a:endParaRPr lang="en-GB" dirty="0">
              <a:solidFill>
                <a:srgbClr val="003893"/>
              </a:solidFill>
              <a:cs typeface="Arial"/>
            </a:endParaRPr>
          </a:p>
          <a:p>
            <a:r>
              <a:rPr lang="en-GB" dirty="0">
                <a:solidFill>
                  <a:srgbClr val="003893"/>
                </a:solidFill>
                <a:cs typeface="Arial"/>
              </a:rPr>
              <a:t>Excessive 'hedging'</a:t>
            </a:r>
          </a:p>
          <a:p>
            <a:endParaRPr lang="en-GB">
              <a:solidFill>
                <a:srgbClr val="003893"/>
              </a:solidFill>
              <a:cs typeface="Arial"/>
            </a:endParaRPr>
          </a:p>
          <a:p>
            <a:endParaRPr lang="en-GB" dirty="0">
              <a:solidFill>
                <a:srgbClr val="000000"/>
              </a:solidFill>
              <a:cs typeface="Arial"/>
            </a:endParaRPr>
          </a:p>
        </p:txBody>
      </p:sp>
    </p:spTree>
    <p:extLst>
      <p:ext uri="{BB962C8B-B14F-4D97-AF65-F5344CB8AC3E}">
        <p14:creationId xmlns:p14="http://schemas.microsoft.com/office/powerpoint/2010/main" val="1232246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lstStyle/>
          <a:p>
            <a:r>
              <a:rPr lang="en-GB" dirty="0"/>
              <a:t>Mind your language: review</a:t>
            </a:r>
          </a:p>
        </p:txBody>
      </p:sp>
      <p:sp>
        <p:nvSpPr>
          <p:cNvPr id="3" name="Text Placeholder 2"/>
          <p:cNvSpPr>
            <a:spLocks noGrp="1"/>
          </p:cNvSpPr>
          <p:nvPr>
            <p:ph type="body" sz="quarter" idx="13"/>
          </p:nvPr>
        </p:nvSpPr>
        <p:spPr/>
        <p:txBody>
          <a:bodyPr anchor="t"/>
          <a:lstStyle/>
          <a:p>
            <a:r>
              <a:rPr lang="en-GB" dirty="0">
                <a:solidFill>
                  <a:srgbClr val="003893"/>
                </a:solidFill>
              </a:rPr>
              <a:t>‘</a:t>
            </a:r>
            <a:r>
              <a:rPr lang="en-GB" sz="2000" dirty="0">
                <a:solidFill>
                  <a:schemeClr val="tx2"/>
                </a:solidFill>
              </a:rPr>
              <a:t>This is a barn-door case of meningitis’ (idiom) </a:t>
            </a:r>
            <a:endParaRPr lang="en-GB" sz="2000" dirty="0">
              <a:solidFill>
                <a:schemeClr val="tx2"/>
              </a:solidFill>
              <a:cs typeface="Arial"/>
            </a:endParaRPr>
          </a:p>
          <a:p>
            <a:r>
              <a:rPr lang="en-GB" sz="2000" dirty="0">
                <a:solidFill>
                  <a:schemeClr val="accent1"/>
                </a:solidFill>
              </a:rPr>
              <a:t>‘</a:t>
            </a:r>
            <a:r>
              <a:rPr lang="en-GB" sz="2000" dirty="0">
                <a:solidFill>
                  <a:schemeClr val="accent1">
                    <a:lumMod val="75000"/>
                  </a:schemeClr>
                </a:solidFill>
              </a:rPr>
              <a:t>You will have</a:t>
            </a:r>
            <a:r>
              <a:rPr lang="en-GB" sz="2000" dirty="0">
                <a:solidFill>
                  <a:srgbClr val="003893"/>
                </a:solidFill>
              </a:rPr>
              <a:t> protected time for self-study’ (institutional language)</a:t>
            </a:r>
            <a:endParaRPr lang="en-GB" sz="2000" dirty="0">
              <a:solidFill>
                <a:srgbClr val="003893"/>
              </a:solidFill>
              <a:cs typeface="Arial"/>
            </a:endParaRPr>
          </a:p>
          <a:p>
            <a:r>
              <a:rPr lang="en-GB" sz="2000" dirty="0">
                <a:solidFill>
                  <a:srgbClr val="003893"/>
                </a:solidFill>
              </a:rPr>
              <a:t>‘He is a single-handed GP’ (idiom)</a:t>
            </a:r>
            <a:endParaRPr lang="en-GB" sz="2000" dirty="0">
              <a:solidFill>
                <a:srgbClr val="003893"/>
              </a:solidFill>
              <a:cs typeface="Arial"/>
            </a:endParaRPr>
          </a:p>
          <a:p>
            <a:r>
              <a:rPr lang="en-GB" sz="2000" dirty="0">
                <a:solidFill>
                  <a:srgbClr val="003893"/>
                </a:solidFill>
              </a:rPr>
              <a:t>‘Something came up so we’ll have to put it off’ (phrasal verbs)</a:t>
            </a:r>
            <a:endParaRPr lang="en-GB" sz="2000" dirty="0">
              <a:solidFill>
                <a:srgbClr val="003893"/>
              </a:solidFill>
              <a:cs typeface="Arial"/>
            </a:endParaRPr>
          </a:p>
          <a:p>
            <a:r>
              <a:rPr lang="en-GB" sz="2000" dirty="0">
                <a:solidFill>
                  <a:srgbClr val="003893"/>
                </a:solidFill>
              </a:rPr>
              <a:t>‘I’m afraid that </a:t>
            </a:r>
            <a:r>
              <a:rPr lang="en-GB" sz="2000" dirty="0">
                <a:solidFill>
                  <a:schemeClr val="accent1">
                    <a:lumMod val="75000"/>
                  </a:schemeClr>
                </a:solidFill>
              </a:rPr>
              <a:t>might</a:t>
            </a:r>
            <a:r>
              <a:rPr lang="en-GB" sz="2000" dirty="0">
                <a:solidFill>
                  <a:srgbClr val="003893"/>
                </a:solidFill>
              </a:rPr>
              <a:t> be a bit tricky’ (indirectness/hedging)</a:t>
            </a:r>
            <a:endParaRPr lang="en-GB" sz="2000" dirty="0">
              <a:solidFill>
                <a:srgbClr val="003893"/>
              </a:solidFill>
              <a:cs typeface="Arial"/>
            </a:endParaRPr>
          </a:p>
          <a:p>
            <a:r>
              <a:rPr lang="en-GB" sz="2000" dirty="0">
                <a:solidFill>
                  <a:srgbClr val="003893"/>
                </a:solidFill>
                <a:ea typeface="+mn-lt"/>
                <a:cs typeface="+mn-lt"/>
              </a:rPr>
              <a:t>‘They thought he’d turned the corner, but then they lost him’ (idiom)</a:t>
            </a:r>
            <a:endParaRPr lang="en-GB" sz="2000" dirty="0">
              <a:ea typeface="+mn-lt"/>
              <a:cs typeface="+mn-lt"/>
            </a:endParaRPr>
          </a:p>
          <a:p>
            <a:r>
              <a:rPr lang="en-GB" sz="2000" dirty="0">
                <a:solidFill>
                  <a:srgbClr val="003893"/>
                </a:solidFill>
                <a:cs typeface="Arial"/>
              </a:rPr>
              <a:t>She's a real Jekyll and Hyde character (cultural reference)</a:t>
            </a:r>
          </a:p>
          <a:p>
            <a:pPr marL="0" indent="0">
              <a:buNone/>
            </a:pPr>
            <a:endParaRPr lang="en-GB" dirty="0">
              <a:solidFill>
                <a:srgbClr val="003893"/>
              </a:solidFill>
              <a:cs typeface="Arial"/>
            </a:endParaRPr>
          </a:p>
          <a:p>
            <a:endParaRPr lang="en-GB" dirty="0">
              <a:cs typeface="Arial"/>
            </a:endParaRPr>
          </a:p>
        </p:txBody>
      </p:sp>
    </p:spTree>
    <p:extLst>
      <p:ext uri="{BB962C8B-B14F-4D97-AF65-F5344CB8AC3E}">
        <p14:creationId xmlns:p14="http://schemas.microsoft.com/office/powerpoint/2010/main" val="396003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lstStyle/>
          <a:p>
            <a:r>
              <a:rPr lang="en-GB" dirty="0">
                <a:cs typeface="Arial"/>
              </a:rPr>
              <a:t>Reflection and further discussion</a:t>
            </a:r>
          </a:p>
        </p:txBody>
      </p:sp>
      <p:sp>
        <p:nvSpPr>
          <p:cNvPr id="3" name="Text Placeholder 2"/>
          <p:cNvSpPr>
            <a:spLocks noGrp="1"/>
          </p:cNvSpPr>
          <p:nvPr>
            <p:ph type="body" sz="quarter" idx="13"/>
          </p:nvPr>
        </p:nvSpPr>
        <p:spPr/>
        <p:txBody>
          <a:bodyPr anchor="t"/>
          <a:lstStyle/>
          <a:p>
            <a:pPr marL="0" indent="0">
              <a:buNone/>
            </a:pPr>
            <a:endParaRPr lang="en-GB" dirty="0">
              <a:cs typeface="Arial"/>
            </a:endParaRPr>
          </a:p>
        </p:txBody>
      </p:sp>
    </p:spTree>
    <p:extLst>
      <p:ext uri="{BB962C8B-B14F-4D97-AF65-F5344CB8AC3E}">
        <p14:creationId xmlns:p14="http://schemas.microsoft.com/office/powerpoint/2010/main" val="2893464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005841"/>
            <a:ext cx="7772400" cy="563880"/>
          </a:xfrm>
        </p:spPr>
        <p:txBody>
          <a:bodyPr/>
          <a:lstStyle/>
          <a:p>
            <a:r>
              <a:rPr lang="en-GB" dirty="0"/>
              <a:t>Resources</a:t>
            </a:r>
          </a:p>
        </p:txBody>
      </p:sp>
      <p:sp>
        <p:nvSpPr>
          <p:cNvPr id="3" name="Text Placeholder 2"/>
          <p:cNvSpPr>
            <a:spLocks noGrp="1"/>
          </p:cNvSpPr>
          <p:nvPr>
            <p:ph type="body" sz="quarter" idx="13"/>
          </p:nvPr>
        </p:nvSpPr>
        <p:spPr>
          <a:xfrm>
            <a:off x="457200" y="1713495"/>
            <a:ext cx="7839075" cy="3962091"/>
          </a:xfrm>
        </p:spPr>
        <p:txBody>
          <a:bodyPr anchor="t"/>
          <a:lstStyle/>
          <a:p>
            <a:r>
              <a:rPr lang="en-US" sz="1800" dirty="0">
                <a:solidFill>
                  <a:srgbClr val="003893"/>
                </a:solidFill>
              </a:rPr>
              <a:t>Specialist Clinical Communication and Linguistic Services: HEE London and SE Professional Development Team:</a:t>
            </a:r>
            <a:r>
              <a:rPr lang="en-US" sz="1800" dirty="0">
                <a:solidFill>
                  <a:srgbClr val="000000"/>
                </a:solidFill>
                <a:hlinkClick r:id="rId2"/>
              </a:rPr>
              <a:t>https</a:t>
            </a:r>
            <a:r>
              <a:rPr lang="en-US" sz="1800" dirty="0">
                <a:ea typeface="+mn-lt"/>
                <a:cs typeface="+mn-lt"/>
                <a:hlinkClick r:id="rId2"/>
              </a:rPr>
              <a:t>://www.lpmde.ac.uk/professional-development/sccls</a:t>
            </a:r>
            <a:endParaRPr lang="en-US">
              <a:ea typeface="+mn-lt"/>
              <a:cs typeface="+mn-lt"/>
            </a:endParaRPr>
          </a:p>
          <a:p>
            <a:pPr marL="0" indent="0">
              <a:buNone/>
            </a:pPr>
            <a:endParaRPr lang="en-US" sz="1800" dirty="0">
              <a:solidFill>
                <a:srgbClr val="000000"/>
              </a:solidFill>
              <a:cs typeface="Arial"/>
            </a:endParaRPr>
          </a:p>
          <a:p>
            <a:r>
              <a:rPr lang="en-US" sz="1800" dirty="0" err="1">
                <a:solidFill>
                  <a:srgbClr val="003893"/>
                </a:solidFill>
              </a:rPr>
              <a:t>Pilotto</a:t>
            </a:r>
            <a:r>
              <a:rPr lang="en-US" sz="1800" dirty="0">
                <a:solidFill>
                  <a:srgbClr val="003893"/>
                </a:solidFill>
              </a:rPr>
              <a:t> et al, (2002) </a:t>
            </a:r>
            <a:r>
              <a:rPr lang="en-US" sz="1800" i="1" dirty="0">
                <a:solidFill>
                  <a:srgbClr val="003893"/>
                </a:solidFill>
              </a:rPr>
              <a:t>Issues for clinicians training international medical graduates: a systematic review (MJA Vol 187 Number 4)</a:t>
            </a:r>
            <a:endParaRPr lang="en-US"/>
          </a:p>
          <a:p>
            <a:endParaRPr lang="en-US" sz="1800" i="1" dirty="0">
              <a:solidFill>
                <a:srgbClr val="003893"/>
              </a:solidFill>
            </a:endParaRPr>
          </a:p>
          <a:p>
            <a:r>
              <a:rPr lang="en-GB" sz="1800" dirty="0">
                <a:solidFill>
                  <a:srgbClr val="003893"/>
                </a:solidFill>
              </a:rPr>
              <a:t>AFMC, </a:t>
            </a:r>
            <a:r>
              <a:rPr lang="en-GB" sz="1800" i="1" dirty="0">
                <a:solidFill>
                  <a:srgbClr val="003893"/>
                </a:solidFill>
              </a:rPr>
              <a:t>Faculty development program for Teachers of IEHPs</a:t>
            </a:r>
            <a:r>
              <a:rPr lang="en-GB" sz="1800" dirty="0">
                <a:solidFill>
                  <a:srgbClr val="003893"/>
                </a:solidFill>
              </a:rPr>
              <a:t>: http://www.afmc.ca/img/default_en.htm</a:t>
            </a:r>
            <a:r>
              <a:rPr lang="en-US" sz="1800" dirty="0">
                <a:solidFill>
                  <a:srgbClr val="003893"/>
                </a:solidFill>
              </a:rPr>
              <a:t> </a:t>
            </a:r>
            <a:endParaRPr lang="en-GB" sz="1800" i="1" dirty="0">
              <a:solidFill>
                <a:srgbClr val="003893"/>
              </a:solidFill>
              <a:cs typeface="Arial"/>
            </a:endParaRPr>
          </a:p>
          <a:p>
            <a:pPr marL="0" indent="0">
              <a:buNone/>
            </a:pPr>
            <a:endParaRPr lang="en-GB" sz="1800" dirty="0">
              <a:solidFill>
                <a:srgbClr val="003893"/>
              </a:solidFill>
              <a:cs typeface="Arial"/>
            </a:endParaRPr>
          </a:p>
          <a:p>
            <a:r>
              <a:rPr lang="en-US" sz="1800" dirty="0">
                <a:solidFill>
                  <a:srgbClr val="003893"/>
                </a:solidFill>
              </a:rPr>
              <a:t>Spencer </a:t>
            </a:r>
            <a:r>
              <a:rPr lang="en-US" sz="1800" dirty="0" err="1">
                <a:solidFill>
                  <a:srgbClr val="003893"/>
                </a:solidFill>
              </a:rPr>
              <a:t>Oatey</a:t>
            </a:r>
            <a:r>
              <a:rPr lang="en-US" sz="1800" dirty="0">
                <a:solidFill>
                  <a:srgbClr val="003893"/>
                </a:solidFill>
              </a:rPr>
              <a:t>, H. (2005). </a:t>
            </a:r>
            <a:r>
              <a:rPr lang="en-US" sz="1800" i="1" dirty="0">
                <a:solidFill>
                  <a:srgbClr val="003893"/>
                </a:solidFill>
              </a:rPr>
              <a:t>Rapport Management Theory and Culture</a:t>
            </a:r>
          </a:p>
          <a:p>
            <a:pPr marL="0" indent="0">
              <a:buNone/>
            </a:pPr>
            <a:endParaRPr lang="en-US" sz="1800" i="1" dirty="0">
              <a:solidFill>
                <a:srgbClr val="003893"/>
              </a:solidFill>
              <a:ea typeface="+mn-lt"/>
              <a:cs typeface="+mn-lt"/>
            </a:endParaRPr>
          </a:p>
          <a:p>
            <a:r>
              <a:rPr lang="en-US" sz="1800" dirty="0" err="1">
                <a:solidFill>
                  <a:srgbClr val="003893"/>
                </a:solidFill>
                <a:ea typeface="+mn-lt"/>
                <a:cs typeface="+mn-lt"/>
              </a:rPr>
              <a:t>Rustecki</a:t>
            </a:r>
            <a:r>
              <a:rPr lang="en-US" sz="1800" dirty="0">
                <a:solidFill>
                  <a:srgbClr val="003893"/>
                </a:solidFill>
                <a:ea typeface="+mn-lt"/>
                <a:cs typeface="+mn-lt"/>
              </a:rPr>
              <a:t> et al, (2008) </a:t>
            </a:r>
            <a:r>
              <a:rPr lang="en-US" sz="1800" i="1" dirty="0">
                <a:solidFill>
                  <a:srgbClr val="003893"/>
                </a:solidFill>
                <a:ea typeface="+mn-lt"/>
                <a:cs typeface="+mn-lt"/>
              </a:rPr>
              <a:t>Assessing the Communicative Competence of EU GPs Applying to Work in London </a:t>
            </a:r>
            <a:r>
              <a:rPr lang="en-US" sz="1800" dirty="0">
                <a:solidFill>
                  <a:srgbClr val="003893"/>
                </a:solidFill>
                <a:ea typeface="+mn-lt"/>
                <a:cs typeface="+mn-lt"/>
              </a:rPr>
              <a:t>Education for Primary Care Vol 22</a:t>
            </a:r>
            <a:r>
              <a:rPr lang="en-GB" sz="1800" dirty="0">
                <a:solidFill>
                  <a:srgbClr val="003893"/>
                </a:solidFill>
                <a:ea typeface="+mn-lt"/>
                <a:cs typeface="+mn-lt"/>
              </a:rPr>
              <a:t> </a:t>
            </a:r>
            <a:endParaRPr lang="en-US" sz="1800" dirty="0">
              <a:ea typeface="+mn-lt"/>
              <a:cs typeface="+mn-lt"/>
            </a:endParaRPr>
          </a:p>
          <a:p>
            <a:endParaRPr lang="en-US" sz="1800" i="1" dirty="0">
              <a:solidFill>
                <a:srgbClr val="003893"/>
              </a:solidFill>
              <a:cs typeface="Arial"/>
            </a:endParaRPr>
          </a:p>
          <a:p>
            <a:pPr marL="0" indent="0">
              <a:buNone/>
            </a:pPr>
            <a:endParaRPr lang="en-GB" dirty="0">
              <a:cs typeface="Arial"/>
            </a:endParaRPr>
          </a:p>
        </p:txBody>
      </p:sp>
    </p:spTree>
    <p:extLst>
      <p:ext uri="{BB962C8B-B14F-4D97-AF65-F5344CB8AC3E}">
        <p14:creationId xmlns:p14="http://schemas.microsoft.com/office/powerpoint/2010/main" val="2508683518"/>
      </p:ext>
    </p:extLst>
  </p:cSld>
  <p:clrMapOvr>
    <a:masterClrMapping/>
  </p:clrMapOvr>
</p:sld>
</file>

<file path=ppt/theme/theme1.xml><?xml version="1.0" encoding="utf-8"?>
<a:theme xmlns:a="http://schemas.openxmlformats.org/drawingml/2006/main" name="HEE PPT - Master slide deck_1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A26B83297BA004784CF42EA2D434C59" ma:contentTypeVersion="10" ma:contentTypeDescription="Create a new document." ma:contentTypeScope="" ma:versionID="588c9833a0c720d834405abc0d0b83c0">
  <xsd:schema xmlns:xsd="http://www.w3.org/2001/XMLSchema" xmlns:xs="http://www.w3.org/2001/XMLSchema" xmlns:p="http://schemas.microsoft.com/office/2006/metadata/properties" xmlns:ns3="7c107f2a-dcdb-4d7a-8fb1-4707cfca07b1" xmlns:ns4="a785ad58-1d57-4f8a-aa71-77170459bd0d" xmlns:ns5="19caffc6-78f3-4d59-a715-49e9ea76b8e5" targetNamespace="http://schemas.microsoft.com/office/2006/metadata/properties" ma:root="true" ma:fieldsID="4601d5114967cdd686e890a7b97f60ba" ns3:_="" ns4:_="" ns5:_="">
    <xsd:import namespace="7c107f2a-dcdb-4d7a-8fb1-4707cfca07b1"/>
    <xsd:import namespace="a785ad58-1d57-4f8a-aa71-77170459bd0d"/>
    <xsd:import namespace="19caffc6-78f3-4d59-a715-49e9ea76b8e5"/>
    <xsd:element name="properties">
      <xsd:complexType>
        <xsd:sequence>
          <xsd:element name="documentManagement">
            <xsd:complexType>
              <xsd:all>
                <xsd:element ref="ns3:MediaServiceMetadata" minOccurs="0"/>
                <xsd:element ref="ns3:MediaServiceFastMetadata" minOccurs="0"/>
                <xsd:element ref="ns4:SharedWithUser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5:SharedWithDetails" minOccurs="0"/>
                <xsd:element ref="ns5: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107f2a-dcdb-4d7a-8fb1-4707cfca07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785ad58-1d57-4f8a-aa71-77170459bd0d" elementFormDefault="qualified">
    <xsd:import namespace="http://schemas.microsoft.com/office/2006/documentManagement/types"/>
    <xsd:import namespace="http://schemas.microsoft.com/office/infopath/2007/PartnerControls"/>
    <xsd:element name="SharedWithUsers" ma:index="10" nillable="true" ma:displayName="Shared With" ma:internalName="_x0024_Resources_x003a_core_x002c_SharedWithFieldDisplayName_x003b_"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9caffc6-78f3-4d59-a715-49e9ea76b8e5" elementFormDefault="qualified">
    <xsd:import namespace="http://schemas.microsoft.com/office/2006/documentManagement/types"/>
    <xsd:import namespace="http://schemas.microsoft.com/office/infopath/2007/PartnerControls"/>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3BA5A2-E167-4AA1-851A-EC26A5CEDD5C}">
  <ds:schemaRefs>
    <ds:schemaRef ds:uri="http://purl.org/dc/elements/1.1/"/>
    <ds:schemaRef ds:uri="a785ad58-1d57-4f8a-aa71-77170459bd0d"/>
    <ds:schemaRef ds:uri="http://schemas.microsoft.com/office/2006/documentManagement/types"/>
    <ds:schemaRef ds:uri="http://purl.org/dc/terms/"/>
    <ds:schemaRef ds:uri="http://schemas.microsoft.com/office/infopath/2007/PartnerControls"/>
    <ds:schemaRef ds:uri="http://purl.org/dc/dcmitype/"/>
    <ds:schemaRef ds:uri="http://schemas.openxmlformats.org/package/2006/metadata/core-properties"/>
    <ds:schemaRef ds:uri="19caffc6-78f3-4d59-a715-49e9ea76b8e5"/>
    <ds:schemaRef ds:uri="7c107f2a-dcdb-4d7a-8fb1-4707cfca07b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F1BDDB6-5CEF-451C-929C-D8E7DEB9D0A0}">
  <ds:schemaRefs>
    <ds:schemaRef ds:uri="http://schemas.microsoft.com/sharepoint/v3/contenttype/forms"/>
  </ds:schemaRefs>
</ds:datastoreItem>
</file>

<file path=customXml/itemProps3.xml><?xml version="1.0" encoding="utf-8"?>
<ds:datastoreItem xmlns:ds="http://schemas.openxmlformats.org/officeDocument/2006/customXml" ds:itemID="{BCA5E2E6-CCB0-4D21-A043-4C7AE76356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107f2a-dcdb-4d7a-8fb1-4707cfca07b1"/>
    <ds:schemaRef ds:uri="a785ad58-1d57-4f8a-aa71-77170459bd0d"/>
    <ds:schemaRef ds:uri="19caffc6-78f3-4d59-a715-49e9ea76b8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Master slide deck</Template>
  <TotalTime>719</TotalTime>
  <Words>1006</Words>
  <Application>Microsoft Office PowerPoint</Application>
  <PresentationFormat>On-screen Show (4:3)</PresentationFormat>
  <Paragraphs>154</Paragraphs>
  <Slides>29</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HEE PPT - Master slide deck_1 (1)</vt:lpstr>
      <vt:lpstr>PowerPoint Presentation</vt:lpstr>
      <vt:lpstr>Session outline</vt:lpstr>
      <vt:lpstr>Sharing experiences</vt:lpstr>
      <vt:lpstr>IMG voices</vt:lpstr>
      <vt:lpstr>Challenges for IMGs </vt:lpstr>
      <vt:lpstr>Language</vt:lpstr>
      <vt:lpstr>Language and relationships</vt:lpstr>
      <vt:lpstr>Language ‘transfer’</vt:lpstr>
      <vt:lpstr>How many different ways can you ask someone to open a window? </vt:lpstr>
      <vt:lpstr>Native speakers can adapt phrasing to context</vt:lpstr>
      <vt:lpstr>Interpreting attitude</vt:lpstr>
      <vt:lpstr>Developing cultural awareness in the training relationship</vt:lpstr>
      <vt:lpstr>Developing cultural awareness in the training relationship: discussion themes</vt:lpstr>
      <vt:lpstr>What do we mean by ‘culture’?</vt:lpstr>
      <vt:lpstr>Culture as an iceberg</vt:lpstr>
      <vt:lpstr>Culture as an iceberg</vt:lpstr>
      <vt:lpstr>Communication: Intent and effect</vt:lpstr>
      <vt:lpstr>Communication: intent v effect</vt:lpstr>
      <vt:lpstr>Reflecting on assumptions</vt:lpstr>
      <vt:lpstr>Building the toolkit</vt:lpstr>
      <vt:lpstr>Building Trust</vt:lpstr>
      <vt:lpstr>Negotiating the learning contract</vt:lpstr>
      <vt:lpstr>Cultural values can impact on: </vt:lpstr>
      <vt:lpstr>Language: useful terms for precision feedback</vt:lpstr>
      <vt:lpstr>Mind your language</vt:lpstr>
      <vt:lpstr>Monitor your speech</vt:lpstr>
      <vt:lpstr>Mind your language: review</vt:lpstr>
      <vt:lpstr>Reflection and further discussion</vt:lpstr>
      <vt:lpstr>Resources</vt:lpstr>
    </vt:vector>
  </TitlesOfParts>
  <Company>Health Education England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MENDEL, David</dc:creator>
  <cp:lastModifiedBy>ETUMUDON, Emma</cp:lastModifiedBy>
  <cp:revision>557</cp:revision>
  <dcterms:created xsi:type="dcterms:W3CDTF">2017-07-21T08:30:03Z</dcterms:created>
  <dcterms:modified xsi:type="dcterms:W3CDTF">2019-10-16T14:02:22Z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0x0101004A26B83297BA004784CF42EA2D434C59</vt:lpwstr>
  </property>
</Properties>
</file>