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75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156" y="1063339"/>
            <a:ext cx="8425687" cy="92011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9F0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041" y="1485708"/>
            <a:ext cx="8072119" cy="4135754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156" y="1063339"/>
            <a:ext cx="8425687" cy="92011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9F0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952" y="1602795"/>
            <a:ext cx="3679190" cy="454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602795"/>
            <a:ext cx="3717925" cy="427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156" y="1063339"/>
            <a:ext cx="8425687" cy="920114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9F00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08903" y="359663"/>
            <a:ext cx="3099816" cy="615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227064"/>
            <a:ext cx="9144000" cy="631190"/>
          </a:xfrm>
          <a:custGeom>
            <a:avLst/>
            <a:gdLst/>
            <a:ahLst/>
            <a:cxnLst/>
            <a:rect l="l" t="t" r="r" b="b"/>
            <a:pathLst>
              <a:path w="9144000" h="631190">
                <a:moveTo>
                  <a:pt x="0" y="630936"/>
                </a:moveTo>
                <a:lnTo>
                  <a:pt x="9144000" y="630936"/>
                </a:lnTo>
                <a:lnTo>
                  <a:pt x="91440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188959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9144000" h="254635">
                <a:moveTo>
                  <a:pt x="8131302" y="115903"/>
                </a:moveTo>
                <a:lnTo>
                  <a:pt x="7661656" y="115903"/>
                </a:lnTo>
                <a:lnTo>
                  <a:pt x="7680998" y="116110"/>
                </a:lnTo>
                <a:lnTo>
                  <a:pt x="7699347" y="116760"/>
                </a:lnTo>
                <a:lnTo>
                  <a:pt x="7748768" y="121810"/>
                </a:lnTo>
                <a:lnTo>
                  <a:pt x="7790452" y="132439"/>
                </a:lnTo>
                <a:lnTo>
                  <a:pt x="7825302" y="149839"/>
                </a:lnTo>
                <a:lnTo>
                  <a:pt x="7854221" y="175203"/>
                </a:lnTo>
                <a:lnTo>
                  <a:pt x="7878111" y="209724"/>
                </a:lnTo>
                <a:lnTo>
                  <a:pt x="7897876" y="254594"/>
                </a:lnTo>
                <a:lnTo>
                  <a:pt x="7903661" y="238414"/>
                </a:lnTo>
                <a:lnTo>
                  <a:pt x="7923725" y="197126"/>
                </a:lnTo>
                <a:lnTo>
                  <a:pt x="7948509" y="165790"/>
                </a:lnTo>
                <a:lnTo>
                  <a:pt x="7990376" y="137428"/>
                </a:lnTo>
                <a:lnTo>
                  <a:pt x="8029499" y="124674"/>
                </a:lnTo>
                <a:lnTo>
                  <a:pt x="8076189" y="117897"/>
                </a:lnTo>
                <a:lnTo>
                  <a:pt x="8111942" y="116110"/>
                </a:lnTo>
                <a:lnTo>
                  <a:pt x="8131302" y="115903"/>
                </a:lnTo>
                <a:close/>
              </a:path>
              <a:path w="9144000" h="254635">
                <a:moveTo>
                  <a:pt x="9144000" y="0"/>
                </a:moveTo>
                <a:lnTo>
                  <a:pt x="0" y="0"/>
                </a:lnTo>
                <a:lnTo>
                  <a:pt x="0" y="115903"/>
                </a:lnTo>
                <a:lnTo>
                  <a:pt x="9144000" y="115903"/>
                </a:lnTo>
                <a:lnTo>
                  <a:pt x="9144000" y="0"/>
                </a:lnTo>
                <a:close/>
              </a:path>
            </a:pathLst>
          </a:custGeom>
          <a:solidFill>
            <a:srgbClr val="F68D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4131" y="0"/>
            <a:ext cx="2180844" cy="728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2711450" cy="946785"/>
          </a:xfrm>
          <a:custGeom>
            <a:avLst/>
            <a:gdLst/>
            <a:ahLst/>
            <a:cxnLst/>
            <a:rect l="l" t="t" r="r" b="b"/>
            <a:pathLst>
              <a:path w="2711450" h="946785">
                <a:moveTo>
                  <a:pt x="0" y="946403"/>
                </a:moveTo>
                <a:lnTo>
                  <a:pt x="2711196" y="946403"/>
                </a:lnTo>
                <a:lnTo>
                  <a:pt x="2711196" y="0"/>
                </a:lnTo>
                <a:lnTo>
                  <a:pt x="0" y="0"/>
                </a:lnTo>
                <a:lnTo>
                  <a:pt x="0" y="946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363" y="955792"/>
            <a:ext cx="592518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</a:pP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Re</a:t>
            </a:r>
            <a:r>
              <a:rPr sz="3600" b="1" spc="5" dirty="0">
                <a:solidFill>
                  <a:srgbClr val="9F0053"/>
                </a:solidFill>
                <a:latin typeface="Arial"/>
                <a:cs typeface="Arial"/>
              </a:rPr>
              <a:t>v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ision</a:t>
            </a:r>
            <a:r>
              <a:rPr sz="36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and e</a:t>
            </a:r>
            <a:r>
              <a:rPr sz="3600" b="1" spc="10" dirty="0">
                <a:solidFill>
                  <a:srgbClr val="9F0053"/>
                </a:solidFill>
                <a:latin typeface="Arial"/>
                <a:cs typeface="Arial"/>
              </a:rPr>
              <a:t>x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aminations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363" y="1562145"/>
            <a:ext cx="2318385" cy="85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3892"/>
                </a:solidFill>
                <a:latin typeface="Arial"/>
                <a:cs typeface="Arial"/>
              </a:rPr>
              <a:t>Ca</a:t>
            </a:r>
            <a:r>
              <a:rPr sz="2800" b="1" spc="-5" dirty="0">
                <a:solidFill>
                  <a:srgbClr val="003892"/>
                </a:solidFill>
                <a:latin typeface="Arial"/>
                <a:cs typeface="Arial"/>
              </a:rPr>
              <a:t>r</a:t>
            </a:r>
            <a:r>
              <a:rPr sz="2800" b="1" spc="-15" dirty="0">
                <a:solidFill>
                  <a:srgbClr val="003892"/>
                </a:solidFill>
                <a:latin typeface="Arial"/>
                <a:cs typeface="Arial"/>
              </a:rPr>
              <a:t>ol</a:t>
            </a:r>
            <a:r>
              <a:rPr sz="2800" b="1" spc="-5" dirty="0">
                <a:solidFill>
                  <a:srgbClr val="003892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3892"/>
                </a:solidFill>
                <a:latin typeface="Arial"/>
                <a:cs typeface="Arial"/>
              </a:rPr>
              <a:t>L</a:t>
            </a:r>
            <a:r>
              <a:rPr sz="2800" b="1" spc="-15" dirty="0">
                <a:solidFill>
                  <a:srgbClr val="003892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3892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3892"/>
                </a:solidFill>
                <a:latin typeface="Arial"/>
                <a:cs typeface="Arial"/>
              </a:rPr>
              <a:t>t</a:t>
            </a:r>
            <a:r>
              <a:rPr sz="2800" b="1" spc="-15" dirty="0">
                <a:solidFill>
                  <a:srgbClr val="003892"/>
                </a:solidFill>
                <a:latin typeface="Arial"/>
                <a:cs typeface="Arial"/>
              </a:rPr>
              <a:t>her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912363"/>
            <a:ext cx="9144000" cy="3945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047" y="2329314"/>
            <a:ext cx="8338820" cy="894715"/>
          </a:xfrm>
          <a:custGeom>
            <a:avLst/>
            <a:gdLst/>
            <a:ahLst/>
            <a:cxnLst/>
            <a:rect l="l" t="t" r="r" b="b"/>
            <a:pathLst>
              <a:path w="8338820" h="894714">
                <a:moveTo>
                  <a:pt x="4653219" y="589943"/>
                </a:moveTo>
                <a:lnTo>
                  <a:pt x="3626193" y="589943"/>
                </a:lnTo>
                <a:lnTo>
                  <a:pt x="3668472" y="590386"/>
                </a:lnTo>
                <a:lnTo>
                  <a:pt x="3708587" y="591784"/>
                </a:lnTo>
                <a:lnTo>
                  <a:pt x="3746608" y="594236"/>
                </a:lnTo>
                <a:lnTo>
                  <a:pt x="3816657" y="602705"/>
                </a:lnTo>
                <a:lnTo>
                  <a:pt x="3879187" y="616597"/>
                </a:lnTo>
                <a:lnTo>
                  <a:pt x="3934768" y="636715"/>
                </a:lnTo>
                <a:lnTo>
                  <a:pt x="3983968" y="663862"/>
                </a:lnTo>
                <a:lnTo>
                  <a:pt x="4027357" y="698841"/>
                </a:lnTo>
                <a:lnTo>
                  <a:pt x="4065504" y="742455"/>
                </a:lnTo>
                <a:lnTo>
                  <a:pt x="4098977" y="795508"/>
                </a:lnTo>
                <a:lnTo>
                  <a:pt x="4128347" y="858802"/>
                </a:lnTo>
                <a:lnTo>
                  <a:pt x="4141671" y="894541"/>
                </a:lnTo>
                <a:lnTo>
                  <a:pt x="4154328" y="858802"/>
                </a:lnTo>
                <a:lnTo>
                  <a:pt x="4182563" y="795508"/>
                </a:lnTo>
                <a:lnTo>
                  <a:pt x="4215147" y="742455"/>
                </a:lnTo>
                <a:lnTo>
                  <a:pt x="4252626" y="698841"/>
                </a:lnTo>
                <a:lnTo>
                  <a:pt x="4295545" y="663862"/>
                </a:lnTo>
                <a:lnTo>
                  <a:pt x="4344450" y="636715"/>
                </a:lnTo>
                <a:lnTo>
                  <a:pt x="4399885" y="616597"/>
                </a:lnTo>
                <a:lnTo>
                  <a:pt x="4462398" y="602705"/>
                </a:lnTo>
                <a:lnTo>
                  <a:pt x="4532532" y="594236"/>
                </a:lnTo>
                <a:lnTo>
                  <a:pt x="4570628" y="591784"/>
                </a:lnTo>
                <a:lnTo>
                  <a:pt x="4610835" y="590386"/>
                </a:lnTo>
                <a:lnTo>
                  <a:pt x="4653219" y="589943"/>
                </a:lnTo>
                <a:close/>
              </a:path>
              <a:path w="8338820" h="894714">
                <a:moveTo>
                  <a:pt x="0" y="0"/>
                </a:moveTo>
                <a:lnTo>
                  <a:pt x="720" y="54083"/>
                </a:lnTo>
                <a:lnTo>
                  <a:pt x="3063" y="105921"/>
                </a:lnTo>
                <a:lnTo>
                  <a:pt x="7301" y="155456"/>
                </a:lnTo>
                <a:lnTo>
                  <a:pt x="13704" y="202632"/>
                </a:lnTo>
                <a:lnTo>
                  <a:pt x="22546" y="247391"/>
                </a:lnTo>
                <a:lnTo>
                  <a:pt x="34098" y="289676"/>
                </a:lnTo>
                <a:lnTo>
                  <a:pt x="48632" y="329431"/>
                </a:lnTo>
                <a:lnTo>
                  <a:pt x="66420" y="366597"/>
                </a:lnTo>
                <a:lnTo>
                  <a:pt x="87787" y="401187"/>
                </a:lnTo>
                <a:lnTo>
                  <a:pt x="112844" y="432938"/>
                </a:lnTo>
                <a:lnTo>
                  <a:pt x="142025" y="461998"/>
                </a:lnTo>
                <a:lnTo>
                  <a:pt x="175548" y="488241"/>
                </a:lnTo>
                <a:lnTo>
                  <a:pt x="213683" y="511611"/>
                </a:lnTo>
                <a:lnTo>
                  <a:pt x="256704" y="532050"/>
                </a:lnTo>
                <a:lnTo>
                  <a:pt x="304882" y="549502"/>
                </a:lnTo>
                <a:lnTo>
                  <a:pt x="358490" y="563908"/>
                </a:lnTo>
                <a:lnTo>
                  <a:pt x="417798" y="575212"/>
                </a:lnTo>
                <a:lnTo>
                  <a:pt x="483079" y="583358"/>
                </a:lnTo>
                <a:lnTo>
                  <a:pt x="554605" y="588287"/>
                </a:lnTo>
                <a:lnTo>
                  <a:pt x="632647" y="589943"/>
                </a:lnTo>
                <a:lnTo>
                  <a:pt x="7709762" y="589943"/>
                </a:lnTo>
                <a:lnTo>
                  <a:pt x="7787237" y="588287"/>
                </a:lnTo>
                <a:lnTo>
                  <a:pt x="7858251" y="583358"/>
                </a:lnTo>
                <a:lnTo>
                  <a:pt x="7923073" y="575212"/>
                </a:lnTo>
                <a:lnTo>
                  <a:pt x="7981972" y="563908"/>
                </a:lnTo>
                <a:lnTo>
                  <a:pt x="8013110" y="555483"/>
                </a:lnTo>
                <a:lnTo>
                  <a:pt x="4136891" y="555483"/>
                </a:lnTo>
                <a:lnTo>
                  <a:pt x="4127551" y="526573"/>
                </a:lnTo>
                <a:lnTo>
                  <a:pt x="4102318" y="476047"/>
                </a:lnTo>
                <a:lnTo>
                  <a:pt x="4068493" y="434535"/>
                </a:lnTo>
                <a:lnTo>
                  <a:pt x="4026249" y="401187"/>
                </a:lnTo>
                <a:lnTo>
                  <a:pt x="3975760" y="375151"/>
                </a:lnTo>
                <a:lnTo>
                  <a:pt x="3917198" y="355577"/>
                </a:lnTo>
                <a:lnTo>
                  <a:pt x="3850737" y="341613"/>
                </a:lnTo>
                <a:lnTo>
                  <a:pt x="3776551" y="332407"/>
                </a:lnTo>
                <a:lnTo>
                  <a:pt x="3736616" y="329323"/>
                </a:lnTo>
                <a:lnTo>
                  <a:pt x="3694813" y="327110"/>
                </a:lnTo>
                <a:lnTo>
                  <a:pt x="3651166" y="325661"/>
                </a:lnTo>
                <a:lnTo>
                  <a:pt x="3605696" y="324869"/>
                </a:lnTo>
                <a:lnTo>
                  <a:pt x="605562" y="324629"/>
                </a:lnTo>
                <a:lnTo>
                  <a:pt x="559506" y="324080"/>
                </a:lnTo>
                <a:lnTo>
                  <a:pt x="514836" y="322378"/>
                </a:lnTo>
                <a:lnTo>
                  <a:pt x="471596" y="319440"/>
                </a:lnTo>
                <a:lnTo>
                  <a:pt x="429833" y="315183"/>
                </a:lnTo>
                <a:lnTo>
                  <a:pt x="389592" y="309524"/>
                </a:lnTo>
                <a:lnTo>
                  <a:pt x="350920" y="302380"/>
                </a:lnTo>
                <a:lnTo>
                  <a:pt x="278467" y="283306"/>
                </a:lnTo>
                <a:lnTo>
                  <a:pt x="212841" y="257296"/>
                </a:lnTo>
                <a:lnTo>
                  <a:pt x="154410" y="223689"/>
                </a:lnTo>
                <a:lnTo>
                  <a:pt x="103543" y="181819"/>
                </a:lnTo>
                <a:lnTo>
                  <a:pt x="60606" y="131023"/>
                </a:lnTo>
                <a:lnTo>
                  <a:pt x="25969" y="70638"/>
                </a:lnTo>
                <a:lnTo>
                  <a:pt x="11878" y="36642"/>
                </a:lnTo>
                <a:lnTo>
                  <a:pt x="0" y="0"/>
                </a:lnTo>
                <a:close/>
              </a:path>
              <a:path w="8338820" h="894714">
                <a:moveTo>
                  <a:pt x="8338363" y="0"/>
                </a:moveTo>
                <a:lnTo>
                  <a:pt x="8326386" y="36642"/>
                </a:lnTo>
                <a:lnTo>
                  <a:pt x="8295898" y="102070"/>
                </a:lnTo>
                <a:lnTo>
                  <a:pt x="8256995" y="157578"/>
                </a:lnTo>
                <a:lnTo>
                  <a:pt x="8210031" y="203828"/>
                </a:lnTo>
                <a:lnTo>
                  <a:pt x="8155362" y="241484"/>
                </a:lnTo>
                <a:lnTo>
                  <a:pt x="8093343" y="271209"/>
                </a:lnTo>
                <a:lnTo>
                  <a:pt x="8024328" y="293668"/>
                </a:lnTo>
                <a:lnTo>
                  <a:pt x="7948673" y="309524"/>
                </a:lnTo>
                <a:lnTo>
                  <a:pt x="7908466" y="315183"/>
                </a:lnTo>
                <a:lnTo>
                  <a:pt x="7866732" y="319440"/>
                </a:lnTo>
                <a:lnTo>
                  <a:pt x="7823515" y="322378"/>
                </a:lnTo>
                <a:lnTo>
                  <a:pt x="7778860" y="324080"/>
                </a:lnTo>
                <a:lnTo>
                  <a:pt x="7732812" y="324629"/>
                </a:lnTo>
                <a:lnTo>
                  <a:pt x="4673732" y="324835"/>
                </a:lnTo>
                <a:lnTo>
                  <a:pt x="4628306" y="325531"/>
                </a:lnTo>
                <a:lnTo>
                  <a:pt x="4584719" y="326834"/>
                </a:lnTo>
                <a:lnTo>
                  <a:pt x="4542986" y="328861"/>
                </a:lnTo>
                <a:lnTo>
                  <a:pt x="4503116" y="331730"/>
                </a:lnTo>
                <a:lnTo>
                  <a:pt x="4465122" y="335558"/>
                </a:lnTo>
                <a:lnTo>
                  <a:pt x="4394811" y="346559"/>
                </a:lnTo>
                <a:lnTo>
                  <a:pt x="4332147" y="362803"/>
                </a:lnTo>
                <a:lnTo>
                  <a:pt x="4277227" y="385227"/>
                </a:lnTo>
                <a:lnTo>
                  <a:pt x="4230146" y="414769"/>
                </a:lnTo>
                <a:lnTo>
                  <a:pt x="4190999" y="452367"/>
                </a:lnTo>
                <a:lnTo>
                  <a:pt x="4159882" y="498959"/>
                </a:lnTo>
                <a:lnTo>
                  <a:pt x="4136891" y="555483"/>
                </a:lnTo>
                <a:lnTo>
                  <a:pt x="8013110" y="555483"/>
                </a:lnTo>
                <a:lnTo>
                  <a:pt x="8083078" y="532050"/>
                </a:lnTo>
                <a:lnTo>
                  <a:pt x="8125822" y="511611"/>
                </a:lnTo>
                <a:lnTo>
                  <a:pt x="8163720" y="488241"/>
                </a:lnTo>
                <a:lnTo>
                  <a:pt x="8197040" y="461998"/>
                </a:lnTo>
                <a:lnTo>
                  <a:pt x="8226051" y="432938"/>
                </a:lnTo>
                <a:lnTo>
                  <a:pt x="8251022" y="401119"/>
                </a:lnTo>
                <a:lnTo>
                  <a:pt x="8272222" y="366597"/>
                </a:lnTo>
                <a:lnTo>
                  <a:pt x="8289921" y="329431"/>
                </a:lnTo>
                <a:lnTo>
                  <a:pt x="8304387" y="289676"/>
                </a:lnTo>
                <a:lnTo>
                  <a:pt x="8315890" y="247391"/>
                </a:lnTo>
                <a:lnTo>
                  <a:pt x="8324698" y="202632"/>
                </a:lnTo>
                <a:lnTo>
                  <a:pt x="8331080" y="155456"/>
                </a:lnTo>
                <a:lnTo>
                  <a:pt x="8335306" y="105921"/>
                </a:lnTo>
                <a:lnTo>
                  <a:pt x="8337644" y="54083"/>
                </a:lnTo>
                <a:lnTo>
                  <a:pt x="8338363" y="0"/>
                </a:lnTo>
                <a:close/>
              </a:path>
            </a:pathLst>
          </a:custGeom>
          <a:solidFill>
            <a:srgbClr val="F68D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131" y="5367528"/>
            <a:ext cx="1798320" cy="1243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896" y="889222"/>
            <a:ext cx="232537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How</a:t>
            </a:r>
            <a:r>
              <a:rPr sz="3200" b="1" spc="-2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to</a:t>
            </a:r>
            <a:r>
              <a:rPr sz="32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pl</a:t>
            </a:r>
            <a:r>
              <a:rPr sz="32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T</a:t>
            </a:r>
            <a:r>
              <a:rPr spc="5" dirty="0"/>
              <a:t>h</a:t>
            </a:r>
            <a:r>
              <a:rPr dirty="0"/>
              <a:t>i</a:t>
            </a:r>
            <a:r>
              <a:rPr spc="5" dirty="0"/>
              <a:t>n</a:t>
            </a:r>
            <a:r>
              <a:rPr dirty="0"/>
              <a:t>k</a:t>
            </a:r>
            <a:r>
              <a:rPr spc="-15" dirty="0"/>
              <a:t> </a:t>
            </a:r>
            <a:r>
              <a:rPr dirty="0"/>
              <a:t>st</a:t>
            </a:r>
            <a:r>
              <a:rPr spc="-10" dirty="0"/>
              <a:t>r</a:t>
            </a:r>
            <a:r>
              <a:rPr dirty="0"/>
              <a:t>at</a:t>
            </a:r>
            <a:r>
              <a:rPr spc="-10" dirty="0"/>
              <a:t>e</a:t>
            </a:r>
            <a:r>
              <a:rPr dirty="0"/>
              <a:t>g</a:t>
            </a:r>
            <a:r>
              <a:rPr spc="5" dirty="0"/>
              <a:t>i</a:t>
            </a:r>
            <a:r>
              <a:rPr dirty="0"/>
              <a:t>c</a:t>
            </a:r>
            <a:r>
              <a:rPr spc="-10" dirty="0"/>
              <a:t>a</a:t>
            </a:r>
            <a:r>
              <a:rPr dirty="0"/>
              <a:t>l</a:t>
            </a:r>
            <a:r>
              <a:rPr spc="5" dirty="0"/>
              <a:t>l</a:t>
            </a:r>
            <a:r>
              <a:rPr dirty="0"/>
              <a:t>y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dirty="0">
                <a:latin typeface="Arial"/>
                <a:cs typeface="Arial"/>
              </a:rPr>
              <a:t>E</a:t>
            </a:r>
            <a:r>
              <a:rPr sz="2000" b="0" spc="-10" dirty="0">
                <a:latin typeface="Arial"/>
                <a:cs typeface="Arial"/>
              </a:rPr>
              <a:t>v</a:t>
            </a:r>
            <a:r>
              <a:rPr sz="2000" b="0" dirty="0">
                <a:latin typeface="Arial"/>
                <a:cs typeface="Arial"/>
              </a:rPr>
              <a:t>aluate </a:t>
            </a:r>
            <a:r>
              <a:rPr sz="2000" b="0" spc="-10" dirty="0">
                <a:latin typeface="Arial"/>
                <a:cs typeface="Arial"/>
              </a:rPr>
              <a:t>y</a:t>
            </a:r>
            <a:r>
              <a:rPr sz="2000" b="0" dirty="0">
                <a:latin typeface="Arial"/>
                <a:cs typeface="Arial"/>
              </a:rPr>
              <a:t>our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k</a:t>
            </a:r>
            <a:r>
              <a:rPr sz="2000" b="0" spc="5" dirty="0">
                <a:latin typeface="Arial"/>
                <a:cs typeface="Arial"/>
              </a:rPr>
              <a:t>n</a:t>
            </a:r>
            <a:r>
              <a:rPr sz="2000" b="0" dirty="0">
                <a:latin typeface="Arial"/>
                <a:cs typeface="Arial"/>
              </a:rPr>
              <a:t>owledge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280"/>
              </a:lnSpc>
            </a:pPr>
            <a:r>
              <a:rPr sz="2000" b="0" dirty="0">
                <a:latin typeface="Arial"/>
                <a:cs typeface="Arial"/>
              </a:rPr>
              <a:t>base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–</a:t>
            </a:r>
            <a:r>
              <a:rPr sz="2000" b="0" spc="-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self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test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–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prio</a:t>
            </a:r>
            <a:r>
              <a:rPr sz="2000" b="0" spc="5" dirty="0">
                <a:latin typeface="Arial"/>
                <a:cs typeface="Arial"/>
              </a:rPr>
              <a:t>r</a:t>
            </a:r>
            <a:r>
              <a:rPr sz="2000" b="0" dirty="0">
                <a:latin typeface="Arial"/>
                <a:cs typeface="Arial"/>
              </a:rPr>
              <a:t>i</a:t>
            </a:r>
            <a:r>
              <a:rPr sz="2000" b="0" spc="-10" dirty="0">
                <a:latin typeface="Arial"/>
                <a:cs typeface="Arial"/>
              </a:rPr>
              <a:t>t</a:t>
            </a:r>
            <a:r>
              <a:rPr sz="2000" b="0" dirty="0">
                <a:latin typeface="Arial"/>
                <a:cs typeface="Arial"/>
              </a:rPr>
              <a:t>ise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422275" indent="-342900" algn="just">
              <a:lnSpc>
                <a:spcPts val="216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dirty="0">
                <a:latin typeface="Arial"/>
                <a:cs typeface="Arial"/>
              </a:rPr>
              <a:t>Anal</a:t>
            </a:r>
            <a:r>
              <a:rPr sz="2000" b="0" spc="-10" dirty="0">
                <a:latin typeface="Arial"/>
                <a:cs typeface="Arial"/>
              </a:rPr>
              <a:t>y</a:t>
            </a:r>
            <a:r>
              <a:rPr sz="2000" b="0" dirty="0">
                <a:latin typeface="Arial"/>
                <a:cs typeface="Arial"/>
              </a:rPr>
              <a:t>se</a:t>
            </a:r>
            <a:r>
              <a:rPr sz="2000" b="0" spc="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what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you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have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to lea</a:t>
            </a:r>
            <a:r>
              <a:rPr sz="2000" b="0" spc="5" dirty="0">
                <a:latin typeface="Arial"/>
                <a:cs typeface="Arial"/>
              </a:rPr>
              <a:t>r</a:t>
            </a:r>
            <a:r>
              <a:rPr sz="2000" b="0" dirty="0">
                <a:latin typeface="Arial"/>
                <a:cs typeface="Arial"/>
              </a:rPr>
              <a:t>n 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-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di</a:t>
            </a:r>
            <a:r>
              <a:rPr sz="2000" b="0" spc="-40" dirty="0">
                <a:latin typeface="Arial"/>
                <a:cs typeface="Arial"/>
              </a:rPr>
              <a:t>f</a:t>
            </a:r>
            <a:r>
              <a:rPr sz="2000" b="0" dirty="0">
                <a:latin typeface="Arial"/>
                <a:cs typeface="Arial"/>
              </a:rPr>
              <a:t>ficult</a:t>
            </a:r>
            <a:r>
              <a:rPr sz="2000" b="0" spc="-10" dirty="0">
                <a:latin typeface="Arial"/>
                <a:cs typeface="Arial"/>
              </a:rPr>
              <a:t>y</a:t>
            </a:r>
            <a:r>
              <a:rPr sz="2000" b="0" dirty="0">
                <a:latin typeface="Arial"/>
                <a:cs typeface="Arial"/>
              </a:rPr>
              <a:t>/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intere</a:t>
            </a:r>
            <a:r>
              <a:rPr sz="2000" b="0" spc="5" dirty="0">
                <a:latin typeface="Arial"/>
                <a:cs typeface="Arial"/>
              </a:rPr>
              <a:t>s</a:t>
            </a:r>
            <a:r>
              <a:rPr sz="2000" b="0" dirty="0">
                <a:latin typeface="Arial"/>
                <a:cs typeface="Arial"/>
              </a:rPr>
              <a:t>t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/ t</a:t>
            </a:r>
            <a:r>
              <a:rPr sz="2000" b="0" spc="-15" dirty="0">
                <a:latin typeface="Arial"/>
                <a:cs typeface="Arial"/>
              </a:rPr>
              <a:t>y</a:t>
            </a:r>
            <a:r>
              <a:rPr sz="2000" b="0" dirty="0">
                <a:latin typeface="Arial"/>
                <a:cs typeface="Arial"/>
              </a:rPr>
              <a:t>pe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of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006600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211454" indent="-342900">
              <a:lnSpc>
                <a:spcPts val="216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220" dirty="0">
                <a:latin typeface="Arial"/>
                <a:cs typeface="Arial"/>
              </a:rPr>
              <a:t>T</a:t>
            </a:r>
            <a:r>
              <a:rPr sz="2000" b="0" dirty="0">
                <a:latin typeface="Arial"/>
                <a:cs typeface="Arial"/>
              </a:rPr>
              <a:t>a</a:t>
            </a:r>
            <a:r>
              <a:rPr sz="2000" b="0" spc="5" dirty="0">
                <a:latin typeface="Arial"/>
                <a:cs typeface="Arial"/>
              </a:rPr>
              <a:t>s</a:t>
            </a:r>
            <a:r>
              <a:rPr sz="2000" b="0" dirty="0">
                <a:latin typeface="Arial"/>
                <a:cs typeface="Arial"/>
              </a:rPr>
              <a:t>k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</a:t>
            </a:r>
            <a:r>
              <a:rPr sz="2000" b="0" spc="5" dirty="0">
                <a:latin typeface="Arial"/>
                <a:cs typeface="Arial"/>
              </a:rPr>
              <a:t>p</a:t>
            </a:r>
            <a:r>
              <a:rPr sz="2000" b="0" dirty="0">
                <a:latin typeface="Arial"/>
                <a:cs typeface="Arial"/>
              </a:rPr>
              <a:t>e</a:t>
            </a:r>
            <a:r>
              <a:rPr sz="2000" b="0" spc="5" dirty="0">
                <a:latin typeface="Arial"/>
                <a:cs typeface="Arial"/>
              </a:rPr>
              <a:t>c</a:t>
            </a:r>
            <a:r>
              <a:rPr sz="2000" b="0" dirty="0">
                <a:latin typeface="Arial"/>
                <a:cs typeface="Arial"/>
              </a:rPr>
              <a:t>if</a:t>
            </a:r>
            <a:r>
              <a:rPr sz="2000" b="0" spc="-10" dirty="0">
                <a:latin typeface="Arial"/>
                <a:cs typeface="Arial"/>
              </a:rPr>
              <a:t>i</a:t>
            </a:r>
            <a:r>
              <a:rPr sz="2000" b="0" dirty="0">
                <a:latin typeface="Arial"/>
                <a:cs typeface="Arial"/>
              </a:rPr>
              <a:t>c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method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-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dirty="0"/>
              <a:t>best </a:t>
            </a:r>
            <a:r>
              <a:rPr sz="2000" spc="20" dirty="0"/>
              <a:t>w</a:t>
            </a:r>
            <a:r>
              <a:rPr sz="2000" dirty="0"/>
              <a:t>ay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00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dirty="0">
                <a:latin typeface="Arial"/>
                <a:cs typeface="Arial"/>
              </a:rPr>
              <a:t>Make</a:t>
            </a:r>
            <a:r>
              <a:rPr sz="2000" b="0" spc="-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it</a:t>
            </a:r>
            <a:r>
              <a:rPr sz="2000" b="0" spc="-10" dirty="0">
                <a:latin typeface="Arial"/>
                <a:cs typeface="Arial"/>
              </a:rPr>
              <a:t> m</a:t>
            </a:r>
            <a:r>
              <a:rPr sz="2000" b="0" dirty="0">
                <a:latin typeface="Arial"/>
                <a:cs typeface="Arial"/>
              </a:rPr>
              <a:t>anageable,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mul</a:t>
            </a:r>
            <a:r>
              <a:rPr sz="2000" b="0" spc="-10" dirty="0">
                <a:latin typeface="Arial"/>
                <a:cs typeface="Arial"/>
              </a:rPr>
              <a:t>t</a:t>
            </a:r>
            <a:r>
              <a:rPr sz="2000" b="0" dirty="0">
                <a:latin typeface="Arial"/>
                <a:cs typeface="Arial"/>
              </a:rPr>
              <a:t>i s</a:t>
            </a:r>
            <a:r>
              <a:rPr sz="2000" b="0" spc="5" dirty="0">
                <a:latin typeface="Arial"/>
                <a:cs typeface="Arial"/>
              </a:rPr>
              <a:t>e</a:t>
            </a:r>
            <a:r>
              <a:rPr sz="2000" b="0" dirty="0">
                <a:latin typeface="Arial"/>
                <a:cs typeface="Arial"/>
              </a:rPr>
              <a:t>n</a:t>
            </a:r>
            <a:r>
              <a:rPr sz="2000" b="0" spc="5" dirty="0">
                <a:latin typeface="Arial"/>
                <a:cs typeface="Arial"/>
              </a:rPr>
              <a:t>s</a:t>
            </a:r>
            <a:r>
              <a:rPr sz="2000" b="0" dirty="0">
                <a:latin typeface="Arial"/>
                <a:cs typeface="Arial"/>
              </a:rPr>
              <a:t>or</a:t>
            </a:r>
            <a:r>
              <a:rPr sz="2000" b="0" spc="-155" dirty="0">
                <a:latin typeface="Arial"/>
                <a:cs typeface="Arial"/>
              </a:rPr>
              <a:t>y</a:t>
            </a:r>
            <a:r>
              <a:rPr sz="2000" b="0" dirty="0">
                <a:latin typeface="Arial"/>
                <a:cs typeface="Arial"/>
              </a:rPr>
              <a:t>,</a:t>
            </a:r>
            <a:r>
              <a:rPr sz="2000" b="0" spc="-4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meaningful,</a:t>
            </a:r>
            <a:r>
              <a:rPr sz="2000" b="0" spc="-4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memory aids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Be</a:t>
            </a:r>
            <a:r>
              <a:rPr spc="-10" dirty="0"/>
              <a:t> </a:t>
            </a:r>
            <a:r>
              <a:rPr spc="5" dirty="0"/>
              <a:t>g</a:t>
            </a:r>
            <a:r>
              <a:rPr dirty="0"/>
              <a:t>oal</a:t>
            </a:r>
            <a:r>
              <a:rPr spc="-10" dirty="0"/>
              <a:t> </a:t>
            </a:r>
            <a:r>
              <a:rPr dirty="0"/>
              <a:t>orientated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Clr>
                <a:srgbClr val="375F92"/>
              </a:buClr>
              <a:buFont typeface="Arial"/>
              <a:buChar char="•"/>
              <a:tabLst>
                <a:tab pos="356235" algn="l"/>
              </a:tabLst>
            </a:pPr>
            <a:r>
              <a:rPr sz="2000" b="0" dirty="0">
                <a:latin typeface="Arial"/>
                <a:cs typeface="Arial"/>
              </a:rPr>
              <a:t>Look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/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fit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t</a:t>
            </a:r>
            <a:r>
              <a:rPr sz="2000" b="0" dirty="0">
                <a:latin typeface="Arial"/>
                <a:cs typeface="Arial"/>
              </a:rPr>
              <a:t>o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ti</a:t>
            </a:r>
            <a:r>
              <a:rPr sz="2000" b="0" spc="-10" dirty="0">
                <a:latin typeface="Arial"/>
                <a:cs typeface="Arial"/>
              </a:rPr>
              <a:t>m</a:t>
            </a:r>
            <a:r>
              <a:rPr sz="2000" b="0" dirty="0">
                <a:latin typeface="Arial"/>
                <a:cs typeface="Arial"/>
              </a:rPr>
              <a:t>e </a:t>
            </a:r>
            <a:r>
              <a:rPr sz="2000" b="0" spc="-10" dirty="0">
                <a:latin typeface="Arial"/>
                <a:cs typeface="Arial"/>
              </a:rPr>
              <a:t>f</a:t>
            </a:r>
            <a:r>
              <a:rPr sz="2000" b="0" dirty="0">
                <a:latin typeface="Arial"/>
                <a:cs typeface="Arial"/>
              </a:rPr>
              <a:t>ram</a:t>
            </a:r>
            <a:r>
              <a:rPr sz="2000" b="0" spc="5" dirty="0">
                <a:latin typeface="Arial"/>
                <a:cs typeface="Arial"/>
              </a:rPr>
              <a:t>e</a:t>
            </a:r>
            <a:r>
              <a:rPr sz="2000" b="0" dirty="0">
                <a:latin typeface="Arial"/>
                <a:cs typeface="Arial"/>
              </a:rPr>
              <a:t>-</a:t>
            </a:r>
            <a:r>
              <a:rPr sz="2000" b="0" spc="-4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e.g.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b="0" dirty="0">
                <a:latin typeface="Arial"/>
                <a:cs typeface="Arial"/>
              </a:rPr>
              <a:t>Ou</a:t>
            </a:r>
            <a:r>
              <a:rPr sz="2000" b="0" spc="-10" dirty="0">
                <a:latin typeface="Arial"/>
                <a:cs typeface="Arial"/>
              </a:rPr>
              <a:t>t</a:t>
            </a:r>
            <a:r>
              <a:rPr sz="2000" b="0" dirty="0">
                <a:latin typeface="Arial"/>
                <a:cs typeface="Arial"/>
              </a:rPr>
              <a:t>look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160"/>
              </a:lnSpc>
              <a:buClr>
                <a:srgbClr val="375F92"/>
              </a:buClr>
              <a:buFont typeface="Arial"/>
              <a:buChar char="•"/>
              <a:tabLst>
                <a:tab pos="356235" algn="l"/>
              </a:tabLst>
            </a:pPr>
            <a:r>
              <a:rPr sz="2000" b="0" dirty="0">
                <a:latin typeface="Arial"/>
                <a:cs typeface="Arial"/>
              </a:rPr>
              <a:t>Pre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</a:t>
            </a:r>
            <a:r>
              <a:rPr sz="2000" b="0" spc="5" dirty="0">
                <a:latin typeface="Arial"/>
                <a:cs typeface="Arial"/>
              </a:rPr>
              <a:t>e</a:t>
            </a:r>
            <a:r>
              <a:rPr sz="2000" b="0" dirty="0">
                <a:latin typeface="Arial"/>
                <a:cs typeface="Arial"/>
              </a:rPr>
              <a:t>t 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daily</a:t>
            </a:r>
            <a:r>
              <a:rPr sz="2000" b="0" spc="-10" dirty="0">
                <a:latin typeface="Arial"/>
                <a:cs typeface="Arial"/>
              </a:rPr>
              <a:t> /</a:t>
            </a:r>
            <a:r>
              <a:rPr sz="2000" b="0" dirty="0">
                <a:latin typeface="Arial"/>
                <a:cs typeface="Arial"/>
              </a:rPr>
              <a:t>wee</a:t>
            </a:r>
            <a:r>
              <a:rPr sz="2000" b="0" spc="5" dirty="0">
                <a:latin typeface="Arial"/>
                <a:cs typeface="Arial"/>
              </a:rPr>
              <a:t>k</a:t>
            </a:r>
            <a:r>
              <a:rPr sz="2000" b="0" dirty="0">
                <a:latin typeface="Arial"/>
                <a:cs typeface="Arial"/>
              </a:rPr>
              <a:t>ly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goals – s</a:t>
            </a:r>
            <a:r>
              <a:rPr sz="2000" b="0" spc="5" dirty="0">
                <a:latin typeface="Arial"/>
                <a:cs typeface="Arial"/>
              </a:rPr>
              <a:t>h</a:t>
            </a:r>
            <a:r>
              <a:rPr sz="2000" b="0" dirty="0">
                <a:latin typeface="Arial"/>
                <a:cs typeface="Arial"/>
              </a:rPr>
              <a:t>ort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a</a:t>
            </a:r>
            <a:r>
              <a:rPr sz="2000" b="0" spc="5" dirty="0">
                <a:latin typeface="Arial"/>
                <a:cs typeface="Arial"/>
              </a:rPr>
              <a:t>c</a:t>
            </a:r>
            <a:r>
              <a:rPr sz="2000" b="0" dirty="0">
                <a:latin typeface="Arial"/>
                <a:cs typeface="Arial"/>
              </a:rPr>
              <a:t>hievable</a:t>
            </a:r>
            <a:r>
              <a:rPr sz="2000" b="0" spc="-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goals -c</a:t>
            </a:r>
            <a:r>
              <a:rPr sz="2000" b="0" spc="5" dirty="0">
                <a:latin typeface="Arial"/>
                <a:cs typeface="Arial"/>
              </a:rPr>
              <a:t>h</a:t>
            </a:r>
            <a:r>
              <a:rPr sz="2000" b="0" dirty="0">
                <a:latin typeface="Arial"/>
                <a:cs typeface="Arial"/>
              </a:rPr>
              <a:t>e</a:t>
            </a:r>
            <a:r>
              <a:rPr sz="2000" b="0" spc="5" dirty="0">
                <a:latin typeface="Arial"/>
                <a:cs typeface="Arial"/>
              </a:rPr>
              <a:t>c</a:t>
            </a:r>
            <a:r>
              <a:rPr sz="2000" b="0" dirty="0">
                <a:latin typeface="Arial"/>
                <a:cs typeface="Arial"/>
              </a:rPr>
              <a:t>k and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reflect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375F92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67945" indent="-342900">
              <a:lnSpc>
                <a:spcPts val="2160"/>
              </a:lnSpc>
              <a:buClr>
                <a:srgbClr val="375F92"/>
              </a:buClr>
              <a:buFont typeface="Arial"/>
              <a:buChar char="•"/>
              <a:tabLst>
                <a:tab pos="356235" algn="l"/>
                <a:tab pos="2143760" algn="l"/>
              </a:tabLst>
            </a:pPr>
            <a:r>
              <a:rPr sz="2000" b="0" dirty="0">
                <a:latin typeface="Arial"/>
                <a:cs typeface="Arial"/>
              </a:rPr>
              <a:t>Make</a:t>
            </a:r>
            <a:r>
              <a:rPr sz="2000" b="0" spc="-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the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be</a:t>
            </a:r>
            <a:r>
              <a:rPr sz="2000" b="0" spc="5" dirty="0">
                <a:latin typeface="Arial"/>
                <a:cs typeface="Arial"/>
              </a:rPr>
              <a:t>s</a:t>
            </a:r>
            <a:r>
              <a:rPr sz="2000" b="0" dirty="0">
                <a:latin typeface="Arial"/>
                <a:cs typeface="Arial"/>
              </a:rPr>
              <a:t>t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of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your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ene</a:t>
            </a:r>
            <a:r>
              <a:rPr sz="2000" b="0" spc="5" dirty="0">
                <a:latin typeface="Arial"/>
                <a:cs typeface="Arial"/>
              </a:rPr>
              <a:t>r</a:t>
            </a:r>
            <a:r>
              <a:rPr sz="2000" b="0" dirty="0">
                <a:latin typeface="Arial"/>
                <a:cs typeface="Arial"/>
              </a:rPr>
              <a:t>gy and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ti</a:t>
            </a:r>
            <a:r>
              <a:rPr sz="2000" b="0" spc="-10" dirty="0">
                <a:latin typeface="Arial"/>
                <a:cs typeface="Arial"/>
              </a:rPr>
              <a:t>m</a:t>
            </a:r>
            <a:r>
              <a:rPr sz="2000" b="0" dirty="0">
                <a:latin typeface="Arial"/>
                <a:cs typeface="Arial"/>
              </a:rPr>
              <a:t>e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---</a:t>
            </a:r>
            <a:r>
              <a:rPr sz="2000" b="0" spc="-2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be	</a:t>
            </a:r>
            <a:r>
              <a:rPr sz="2000" dirty="0"/>
              <a:t>flexib</a:t>
            </a:r>
            <a:r>
              <a:rPr sz="2000" spc="-10" dirty="0"/>
              <a:t>l</a:t>
            </a:r>
            <a:r>
              <a:rPr sz="2000" dirty="0"/>
              <a:t>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375F92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/>
              <a:t>Reflect</a:t>
            </a:r>
            <a:endParaRPr sz="2000"/>
          </a:p>
          <a:p>
            <a:pPr marL="355600" indent="-342900">
              <a:lnSpc>
                <a:spcPts val="2280"/>
              </a:lnSpc>
              <a:spcBef>
                <a:spcPts val="240"/>
              </a:spcBef>
              <a:buClr>
                <a:srgbClr val="375F92"/>
              </a:buClr>
              <a:buFont typeface="Arial"/>
              <a:buChar char="•"/>
              <a:tabLst>
                <a:tab pos="356235" algn="l"/>
              </a:tabLst>
            </a:pPr>
            <a:r>
              <a:rPr sz="2000" dirty="0"/>
              <a:t>Be</a:t>
            </a:r>
            <a:r>
              <a:rPr sz="2000" spc="-15" dirty="0"/>
              <a:t> </a:t>
            </a:r>
            <a:r>
              <a:rPr sz="2000" dirty="0"/>
              <a:t>organ</a:t>
            </a:r>
            <a:r>
              <a:rPr sz="2000" spc="-15" dirty="0"/>
              <a:t>i</a:t>
            </a:r>
            <a:r>
              <a:rPr sz="2000" dirty="0"/>
              <a:t>sed,</a:t>
            </a:r>
            <a:r>
              <a:rPr sz="2000" spc="-25" dirty="0"/>
              <a:t> </a:t>
            </a:r>
            <a:r>
              <a:rPr sz="2000" dirty="0"/>
              <a:t>creati</a:t>
            </a:r>
            <a:r>
              <a:rPr sz="2000" spc="-25" dirty="0"/>
              <a:t>v</a:t>
            </a:r>
            <a:r>
              <a:rPr sz="2000" dirty="0"/>
              <a:t>e</a:t>
            </a:r>
            <a:r>
              <a:rPr sz="2000" spc="-20" dirty="0"/>
              <a:t> </a:t>
            </a:r>
            <a:r>
              <a:rPr sz="2000" dirty="0"/>
              <a:t>and</a:t>
            </a:r>
            <a:endParaRPr sz="2000"/>
          </a:p>
          <a:p>
            <a:pPr marL="355600">
              <a:lnSpc>
                <a:spcPts val="2280"/>
              </a:lnSpc>
            </a:pPr>
            <a:r>
              <a:rPr sz="2000" dirty="0"/>
              <a:t>enjoy</a:t>
            </a:r>
            <a:r>
              <a:rPr sz="2000" spc="-20" dirty="0"/>
              <a:t> </a:t>
            </a:r>
            <a:r>
              <a:rPr dirty="0"/>
              <a:t>it</a:t>
            </a:r>
            <a:r>
              <a:rPr spc="5" dirty="0"/>
              <a:t> </a:t>
            </a:r>
            <a:r>
              <a:rPr dirty="0"/>
              <a:t>!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8004047" y="5674241"/>
            <a:ext cx="940250" cy="981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431" y="2593838"/>
            <a:ext cx="734250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2935" algn="l"/>
              </a:tabLst>
            </a:pP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Exams-	w</a:t>
            </a:r>
            <a:r>
              <a:rPr sz="3600" b="1" spc="-15" dirty="0">
                <a:solidFill>
                  <a:srgbClr val="9F0053"/>
                </a:solidFill>
                <a:latin typeface="Arial"/>
                <a:cs typeface="Arial"/>
              </a:rPr>
              <a:t>h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at are the</a:t>
            </a:r>
            <a:r>
              <a:rPr sz="36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chal</a:t>
            </a:r>
            <a:r>
              <a:rPr sz="3600" b="1" spc="-15" dirty="0">
                <a:solidFill>
                  <a:srgbClr val="9F0053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enges?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79" rIns="0" bIns="0" rtlCol="0">
            <a:spAutoFit/>
          </a:bodyPr>
          <a:lstStyle/>
          <a:p>
            <a:pPr marL="264160">
              <a:lnSpc>
                <a:spcPct val="100000"/>
              </a:lnSpc>
            </a:pPr>
            <a:r>
              <a:rPr sz="3200" dirty="0"/>
              <a:t>The</a:t>
            </a:r>
            <a:r>
              <a:rPr sz="3200" spc="-25" dirty="0"/>
              <a:t> </a:t>
            </a:r>
            <a:r>
              <a:rPr sz="3200" dirty="0"/>
              <a:t>e</a:t>
            </a:r>
            <a:r>
              <a:rPr sz="3200" spc="-10" dirty="0"/>
              <a:t>x</a:t>
            </a:r>
            <a:r>
              <a:rPr sz="3200" dirty="0"/>
              <a:t>a</a:t>
            </a:r>
            <a:r>
              <a:rPr sz="3200" spc="-10" dirty="0"/>
              <a:t>m</a:t>
            </a:r>
            <a:r>
              <a:rPr sz="3200" dirty="0"/>
              <a:t>in</a:t>
            </a:r>
            <a:r>
              <a:rPr sz="3200" spc="-10" dirty="0"/>
              <a:t>a</a:t>
            </a:r>
            <a:r>
              <a:rPr sz="3200" dirty="0"/>
              <a:t>tion</a:t>
            </a:r>
            <a:r>
              <a:rPr sz="3200" spc="-35" dirty="0"/>
              <a:t> </a:t>
            </a:r>
            <a:r>
              <a:rPr sz="3200" dirty="0"/>
              <a:t>proc</a:t>
            </a:r>
            <a:r>
              <a:rPr sz="3200" spc="-15" dirty="0"/>
              <a:t>e</a:t>
            </a:r>
            <a:r>
              <a:rPr sz="3200" dirty="0"/>
              <a:t>ss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477674"/>
            <a:ext cx="3817620" cy="164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ation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what, the wh</a:t>
            </a:r>
            <a:r>
              <a:rPr sz="2400" spc="-185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impact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on the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vi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ual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4165" y="5948926"/>
            <a:ext cx="23260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375F92"/>
                </a:solidFill>
                <a:latin typeface="Arial"/>
                <a:cs typeface="Arial"/>
              </a:rPr>
              <a:t>ooms</a:t>
            </a:r>
            <a:r>
              <a:rPr sz="16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"/>
                <a:cs typeface="Arial"/>
              </a:rPr>
              <a:t>Cogn</a:t>
            </a:r>
            <a:r>
              <a:rPr sz="16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75F92"/>
                </a:solidFill>
                <a:latin typeface="Arial"/>
                <a:cs typeface="Arial"/>
              </a:rPr>
              <a:t>tive</a:t>
            </a:r>
            <a:r>
              <a:rPr sz="16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75F92"/>
                </a:solidFill>
                <a:latin typeface="Arial"/>
                <a:cs typeface="Arial"/>
              </a:rPr>
              <a:t>doma</a:t>
            </a:r>
            <a:r>
              <a:rPr sz="16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781555"/>
            <a:ext cx="4256532" cy="405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5059"/>
            <a:ext cx="7431405" cy="451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75560">
              <a:lnSpc>
                <a:spcPct val="100000"/>
              </a:lnSpc>
            </a:pP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H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w</a:t>
            </a:r>
            <a:r>
              <a:rPr sz="2400" b="1" spc="-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do</a:t>
            </a:r>
            <a:r>
              <a:rPr sz="24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9F0053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ou</a:t>
            </a:r>
            <a:r>
              <a:rPr sz="2400" b="1" spc="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do</a:t>
            </a:r>
            <a:r>
              <a:rPr sz="24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the </a:t>
            </a:r>
            <a:r>
              <a:rPr sz="2400" b="1" spc="30" dirty="0">
                <a:solidFill>
                  <a:srgbClr val="9F0053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ritten</a:t>
            </a:r>
            <a:r>
              <a:rPr sz="2400" b="1" spc="-4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ex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ms (e.g.</a:t>
            </a:r>
            <a:r>
              <a:rPr sz="24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MCQs)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3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Cover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up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poten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ial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answers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Read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question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senten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What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spc="-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YOU think the answer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is?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Think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about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context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Where is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answer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‘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ocated’</a:t>
            </a:r>
            <a:r>
              <a:rPr sz="2400" spc="-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te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spc="-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– w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 are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4561205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variable</a:t>
            </a:r>
            <a:r>
              <a:rPr sz="2400" spc="-2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-</a:t>
            </a:r>
            <a:r>
              <a:rPr sz="2400" spc="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age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gender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etc	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Check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your answer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against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what is o</a:t>
            </a:r>
            <a:r>
              <a:rPr sz="2400" spc="-45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fe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259079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are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ch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nging</a:t>
            </a:r>
            <a:r>
              <a:rPr sz="24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our</a:t>
            </a:r>
            <a:r>
              <a:rPr sz="24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an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2400" b="1" spc="25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er</a:t>
            </a:r>
            <a:r>
              <a:rPr sz="2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in</a:t>
            </a:r>
            <a:r>
              <a:rPr sz="2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ex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400" b="1" spc="5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nation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98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pc="-15" dirty="0"/>
              <a:t>Prac</a:t>
            </a:r>
            <a:r>
              <a:rPr spc="-10" dirty="0"/>
              <a:t>tic</a:t>
            </a:r>
            <a:r>
              <a:rPr spc="-15" dirty="0"/>
              <a:t>al</a:t>
            </a:r>
            <a:r>
              <a:rPr spc="5" dirty="0"/>
              <a:t> </a:t>
            </a:r>
            <a:r>
              <a:rPr spc="-20" dirty="0"/>
              <a:t>e</a:t>
            </a:r>
            <a:r>
              <a:rPr spc="-15" dirty="0"/>
              <a:t>x</a:t>
            </a:r>
            <a:r>
              <a:rPr spc="-20" dirty="0"/>
              <a:t>ams</a:t>
            </a:r>
            <a:r>
              <a:rPr dirty="0"/>
              <a:t> </a:t>
            </a:r>
            <a:r>
              <a:rPr spc="-10" dirty="0"/>
              <a:t>(e</a:t>
            </a:r>
            <a:r>
              <a:rPr spc="-15" dirty="0"/>
              <a:t>.g.</a:t>
            </a:r>
            <a:r>
              <a:rPr spc="-5" dirty="0"/>
              <a:t> </a:t>
            </a:r>
            <a:r>
              <a:rPr spc="-20" dirty="0"/>
              <a:t>CSA,</a:t>
            </a:r>
            <a:r>
              <a:rPr spc="5" dirty="0"/>
              <a:t> </a:t>
            </a:r>
            <a:r>
              <a:rPr spc="-229" dirty="0"/>
              <a:t>P</a:t>
            </a:r>
            <a:r>
              <a:rPr spc="-25" dirty="0"/>
              <a:t>AC</a:t>
            </a:r>
            <a:r>
              <a:rPr spc="-35" dirty="0"/>
              <a:t>E</a:t>
            </a:r>
            <a:r>
              <a:rPr dirty="0"/>
              <a:t>S</a:t>
            </a:r>
            <a:r>
              <a:rPr spc="-10" dirty="0"/>
              <a:t>,</a:t>
            </a:r>
            <a:r>
              <a:rPr spc="15" dirty="0"/>
              <a:t> </a:t>
            </a:r>
            <a:r>
              <a:rPr spc="-25" dirty="0">
                <a:latin typeface="Arial"/>
                <a:cs typeface="Arial"/>
              </a:rPr>
              <a:t>OS</a:t>
            </a:r>
            <a:r>
              <a:rPr spc="-40" dirty="0">
                <a:latin typeface="Arial"/>
                <a:cs typeface="Arial"/>
              </a:rPr>
              <a:t>C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20" dirty="0">
                <a:latin typeface="Arial"/>
                <a:cs typeface="Arial"/>
              </a:rPr>
              <a:t>’</a:t>
            </a:r>
            <a:r>
              <a:rPr spc="-15" dirty="0">
                <a:latin typeface="Arial"/>
                <a:cs typeface="Arial"/>
              </a:rPr>
              <a:t>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29415"/>
            <a:ext cx="7448550" cy="369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anning,</a:t>
            </a:r>
            <a:r>
              <a:rPr sz="2400" spc="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prepa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ation,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stingu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sh</a:t>
            </a:r>
            <a:r>
              <a:rPr sz="2400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between:</a:t>
            </a:r>
            <a:endParaRPr sz="2400">
              <a:latin typeface="Arial"/>
              <a:cs typeface="Arial"/>
            </a:endParaRPr>
          </a:p>
          <a:p>
            <a:pPr marL="11861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ose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 ‘an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80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endParaRPr sz="2400">
              <a:latin typeface="Arial"/>
              <a:cs typeface="Arial"/>
            </a:endParaRPr>
          </a:p>
          <a:p>
            <a:pPr marL="11861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se wh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ch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requ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</a:t>
            </a:r>
            <a:r>
              <a:rPr sz="2400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‘judgement’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26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ake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our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time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to think</a:t>
            </a:r>
            <a:endParaRPr sz="2400">
              <a:latin typeface="Arial"/>
              <a:cs typeface="Arial"/>
            </a:endParaRPr>
          </a:p>
          <a:p>
            <a:pPr marL="355600" marR="11557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Unders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your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wn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‘stress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reactio</a:t>
            </a:r>
            <a:r>
              <a:rPr sz="2400" spc="-3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2400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Breathi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is good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for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you!</a:t>
            </a:r>
            <a:endParaRPr sz="2400">
              <a:latin typeface="Arial"/>
              <a:cs typeface="Arial"/>
            </a:endParaRPr>
          </a:p>
          <a:p>
            <a:pPr marL="1038225" marR="5080" indent="-793115">
              <a:lnSpc>
                <a:spcPct val="100000"/>
              </a:lnSpc>
              <a:spcBef>
                <a:spcPts val="575"/>
              </a:spcBef>
              <a:tabLst>
                <a:tab pos="4758055" algn="l"/>
              </a:tabLst>
            </a:pP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2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ch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en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e is</a:t>
            </a:r>
            <a:r>
              <a:rPr sz="24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part of</a:t>
            </a:r>
            <a:r>
              <a:rPr sz="2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the process</a:t>
            </a:r>
            <a:r>
              <a:rPr sz="2400" b="1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test</a:t>
            </a:r>
            <a:r>
              <a:rPr sz="24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of</a:t>
            </a:r>
            <a:r>
              <a:rPr sz="2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our co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ce</a:t>
            </a:r>
            <a:r>
              <a:rPr sz="2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in </a:t>
            </a:r>
            <a:r>
              <a:rPr sz="2400" b="1" spc="-35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our</a:t>
            </a:r>
            <a:r>
              <a:rPr sz="2400" b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skil</a:t>
            </a:r>
            <a:r>
              <a:rPr sz="2400" b="1" spc="5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s	&amp; kno</a:t>
            </a:r>
            <a:r>
              <a:rPr sz="2400" b="1" spc="2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dge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38261"/>
            <a:ext cx="7211695" cy="4135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Pr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ration</a:t>
            </a:r>
            <a:r>
              <a:rPr sz="24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are you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getting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‘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am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read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r>
              <a:rPr sz="2400" spc="-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energ</a:t>
            </a:r>
            <a:r>
              <a:rPr sz="2400" spc="-185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roach,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confid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nt, phi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osop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Plan</a:t>
            </a:r>
            <a:r>
              <a:rPr sz="2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an exam strateg</a:t>
            </a:r>
            <a:r>
              <a:rPr sz="2400" b="1" spc="-25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452755" indent="-342900">
              <a:lnSpc>
                <a:spcPct val="100000"/>
              </a:lnSpc>
              <a:spcBef>
                <a:spcPts val="58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  <a:tab pos="1878330" algn="l"/>
                <a:tab pos="4222115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Chunking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time a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cation</a:t>
            </a:r>
            <a:r>
              <a:rPr sz="2400" spc="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-	‘go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ver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bronze’ method	any o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hers?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375F92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Pr</a:t>
            </a:r>
            <a:r>
              <a:rPr sz="2400" b="1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375F92"/>
                </a:solidFill>
                <a:latin typeface="Arial"/>
                <a:cs typeface="Arial"/>
              </a:rPr>
              <a:t>ctice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MCQ</a:t>
            </a:r>
            <a:r>
              <a:rPr sz="2400" spc="-50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 -</a:t>
            </a:r>
            <a:r>
              <a:rPr sz="24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mock 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pers,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timed questions,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ba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ks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,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AC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S,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375F92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iva</a:t>
            </a:r>
            <a:r>
              <a:rPr sz="2400" spc="-60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 others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936466"/>
            <a:ext cx="259715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Be str</a:t>
            </a:r>
            <a:r>
              <a:rPr sz="32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tegic</a:t>
            </a:r>
            <a:r>
              <a:rPr sz="3200" b="1" spc="-4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46158"/>
            <a:ext cx="33286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774700" algn="l"/>
                <a:tab pos="1714500" algn="l"/>
                <a:tab pos="2527300" algn="l"/>
              </a:tabLst>
            </a:pP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On	the	big	day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50961"/>
            <a:ext cx="2200910" cy="295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ou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ready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prepa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loso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hical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cited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rested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confident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2584" y="2162555"/>
            <a:ext cx="3557016" cy="3602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0" y="2255519"/>
            <a:ext cx="5876544" cy="3717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108" y="1143872"/>
            <a:ext cx="68072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56665" algn="l"/>
                <a:tab pos="2882265" algn="l"/>
                <a:tab pos="4583430" algn="l"/>
              </a:tabLst>
            </a:pP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What	are</a:t>
            </a:r>
            <a:r>
              <a:rPr sz="3600" b="1" spc="-1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the	keys</a:t>
            </a:r>
            <a:r>
              <a:rPr sz="36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to	succe</a:t>
            </a:r>
            <a:r>
              <a:rPr sz="3600" b="1" spc="10" dirty="0">
                <a:solidFill>
                  <a:srgbClr val="9F0053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s</a:t>
            </a:r>
            <a:r>
              <a:rPr sz="36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118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3600" dirty="0"/>
              <a:t>Overview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788572"/>
            <a:ext cx="4064635" cy="252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 indent="-42037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chal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enges</a:t>
            </a:r>
            <a:r>
              <a:rPr sz="2400" spc="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revis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375F92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433070" marR="323215" indent="-420370">
              <a:lnSpc>
                <a:spcPct val="12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Learning</a:t>
            </a:r>
            <a:r>
              <a:rPr sz="2400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infor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ation process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ng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revis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75F92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impor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ance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of 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861343"/>
            <a:ext cx="4512310" cy="769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aminatio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s:</a:t>
            </a:r>
            <a:r>
              <a:rPr sz="2400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ch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enges</a:t>
            </a:r>
            <a:endParaRPr sz="240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575"/>
              </a:spcBef>
              <a:tabLst>
                <a:tab pos="2191385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rocess	and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per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5687" y="5300757"/>
            <a:ext cx="179006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Case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3120" y="2532888"/>
            <a:ext cx="2586228" cy="2619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431" y="2735817"/>
            <a:ext cx="765048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38500" algn="l"/>
                <a:tab pos="4053204" algn="l"/>
                <a:tab pos="4866005" algn="l"/>
                <a:tab pos="7357745" algn="l"/>
              </a:tabLst>
            </a:pP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Revisio</a:t>
            </a:r>
            <a:r>
              <a:rPr sz="3600" b="1" spc="-5" dirty="0">
                <a:solidFill>
                  <a:srgbClr val="9F0053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-what	</a:t>
            </a:r>
            <a:r>
              <a:rPr sz="3600" b="1" spc="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re	the	ch</a:t>
            </a:r>
            <a:r>
              <a:rPr sz="3600" b="1" spc="5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9F0053"/>
                </a:solidFill>
                <a:latin typeface="Arial"/>
                <a:cs typeface="Arial"/>
              </a:rPr>
              <a:t>llenges	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/>
              <a:t>What</a:t>
            </a:r>
            <a:r>
              <a:rPr sz="3200" spc="-15" dirty="0"/>
              <a:t> </a:t>
            </a:r>
            <a:r>
              <a:rPr sz="3200" dirty="0"/>
              <a:t>is </a:t>
            </a:r>
            <a:r>
              <a:rPr sz="3200" spc="-10" dirty="0"/>
              <a:t>l</a:t>
            </a:r>
            <a:r>
              <a:rPr sz="3200" dirty="0"/>
              <a:t>earning</a:t>
            </a:r>
            <a:r>
              <a:rPr sz="3200" spc="-30" dirty="0"/>
              <a:t> </a:t>
            </a:r>
            <a:r>
              <a:rPr sz="3200" dirty="0"/>
              <a:t>and</a:t>
            </a:r>
            <a:r>
              <a:rPr sz="3200" spc="-15" dirty="0"/>
              <a:t> </a:t>
            </a:r>
            <a:r>
              <a:rPr sz="3200" dirty="0"/>
              <a:t>information processing?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6063" y="2221133"/>
            <a:ext cx="7366000" cy="376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Gain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ng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kno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dg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,</a:t>
            </a:r>
            <a:r>
              <a:rPr sz="2400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usi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  <a:tab pos="692785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It	is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termined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by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ay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rcei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v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e, process, store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ve information from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peri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rning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occurs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hrough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gu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da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ce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errors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It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occurs through e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peri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nce</a:t>
            </a:r>
            <a:r>
              <a:rPr sz="2400" spc="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practice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What is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revision 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Wh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t 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re the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b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rriers 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79" rIns="0" bIns="0" rtlCol="0">
            <a:spAutoFit/>
          </a:bodyPr>
          <a:lstStyle/>
          <a:p>
            <a:pPr marL="189230">
              <a:lnSpc>
                <a:spcPct val="100000"/>
              </a:lnSpc>
            </a:pPr>
            <a:r>
              <a:rPr sz="3200" dirty="0"/>
              <a:t>The</a:t>
            </a:r>
            <a:r>
              <a:rPr sz="3200" spc="-25" dirty="0"/>
              <a:t> </a:t>
            </a:r>
            <a:r>
              <a:rPr sz="3200" dirty="0"/>
              <a:t>a</a:t>
            </a:r>
            <a:r>
              <a:rPr sz="3200" spc="-10" dirty="0"/>
              <a:t>c</a:t>
            </a:r>
            <a:r>
              <a:rPr sz="3200" dirty="0"/>
              <a:t>qui</a:t>
            </a:r>
            <a:r>
              <a:rPr sz="3200" spc="-15" dirty="0"/>
              <a:t>s</a:t>
            </a:r>
            <a:r>
              <a:rPr sz="3200" dirty="0"/>
              <a:t>ition</a:t>
            </a:r>
            <a:r>
              <a:rPr sz="3200" spc="-45" dirty="0"/>
              <a:t> </a:t>
            </a:r>
            <a:r>
              <a:rPr sz="3200" dirty="0"/>
              <a:t>of</a:t>
            </a:r>
            <a:r>
              <a:rPr sz="3200" spc="-15" dirty="0"/>
              <a:t> </a:t>
            </a:r>
            <a:r>
              <a:rPr sz="3200" dirty="0"/>
              <a:t>knowl</a:t>
            </a:r>
            <a:r>
              <a:rPr sz="3200" spc="-15" dirty="0"/>
              <a:t>e</a:t>
            </a:r>
            <a:r>
              <a:rPr sz="3200" dirty="0"/>
              <a:t>dge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038261"/>
            <a:ext cx="4390390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orking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me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Maste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 and unders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By not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kno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ing</a:t>
            </a:r>
            <a:r>
              <a:rPr sz="2400" spc="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orge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72615"/>
            <a:ext cx="424497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23290">
              <a:lnSpc>
                <a:spcPct val="120100"/>
              </a:lnSpc>
            </a:pP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What are the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learning / proc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ssing cha</a:t>
            </a:r>
            <a:r>
              <a:rPr sz="2400" b="1" spc="-10" dirty="0">
                <a:solidFill>
                  <a:srgbClr val="9F0053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9F0053"/>
                </a:solidFill>
                <a:latin typeface="Arial"/>
                <a:cs typeface="Arial"/>
              </a:rPr>
              <a:t>nels 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F0053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9F0053"/>
                </a:solidFill>
                <a:latin typeface="Arial"/>
                <a:cs typeface="Arial"/>
              </a:rPr>
              <a:t>What</a:t>
            </a:r>
            <a:r>
              <a:rPr sz="2400" spc="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9F0053"/>
                </a:solidFill>
                <a:latin typeface="Arial"/>
                <a:cs typeface="Arial"/>
              </a:rPr>
              <a:t>re</a:t>
            </a:r>
            <a:r>
              <a:rPr sz="2400" spc="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F0053"/>
                </a:solidFill>
                <a:latin typeface="Arial"/>
                <a:cs typeface="Arial"/>
              </a:rPr>
              <a:t>the most e</a:t>
            </a:r>
            <a:r>
              <a:rPr sz="2400" spc="-50" dirty="0">
                <a:solidFill>
                  <a:srgbClr val="9F0053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9F0053"/>
                </a:solidFill>
                <a:latin typeface="Arial"/>
                <a:cs typeface="Arial"/>
              </a:rPr>
              <a:t>fec</a:t>
            </a:r>
            <a:r>
              <a:rPr sz="2400" spc="5" dirty="0">
                <a:solidFill>
                  <a:srgbClr val="9F0053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9F0053"/>
                </a:solidFill>
                <a:latin typeface="Arial"/>
                <a:cs typeface="Arial"/>
              </a:rPr>
              <a:t>ive?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93208" y="2586227"/>
            <a:ext cx="3697224" cy="2735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279" rIns="0" bIns="0" rtlCol="0">
            <a:spAutoFit/>
          </a:bodyPr>
          <a:lstStyle/>
          <a:p>
            <a:pPr marL="189230">
              <a:lnSpc>
                <a:spcPts val="3810"/>
              </a:lnSpc>
            </a:pPr>
            <a:r>
              <a:rPr sz="3200" dirty="0"/>
              <a:t>Storage</a:t>
            </a:r>
            <a:r>
              <a:rPr sz="3200" spc="-30" dirty="0"/>
              <a:t> </a:t>
            </a:r>
            <a:r>
              <a:rPr sz="3200" dirty="0"/>
              <a:t>is</a:t>
            </a:r>
            <a:r>
              <a:rPr sz="3200" spc="-25" dirty="0"/>
              <a:t> </a:t>
            </a:r>
            <a:r>
              <a:rPr sz="3200" dirty="0"/>
              <a:t>imp</a:t>
            </a:r>
            <a:r>
              <a:rPr sz="3200" spc="-10" dirty="0"/>
              <a:t>o</a:t>
            </a:r>
            <a:r>
              <a:rPr sz="3200" dirty="0"/>
              <a:t>rtant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857914"/>
            <a:ext cx="4159885" cy="404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rary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has two functi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ns: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to sto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infor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to 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you gain</a:t>
            </a:r>
            <a:endParaRPr sz="2400">
              <a:latin typeface="Arial"/>
              <a:cs typeface="Arial"/>
            </a:endParaRPr>
          </a:p>
          <a:p>
            <a:pPr marL="12700" marR="241300" indent="83820">
              <a:lnSpc>
                <a:spcPct val="110000"/>
              </a:lnSpc>
              <a:spcBef>
                <a:spcPts val="290"/>
              </a:spcBef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access to that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formati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-- </a:t>
            </a:r>
            <a:r>
              <a:rPr sz="2400" spc="-5" dirty="0">
                <a:solidFill>
                  <a:srgbClr val="375F92"/>
                </a:solidFill>
                <a:latin typeface="Arial"/>
                <a:cs typeface="Arial"/>
              </a:rPr>
              <a:t>goo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storage systems</a:t>
            </a:r>
            <a:r>
              <a:rPr sz="2400" spc="-5" dirty="0">
                <a:solidFill>
                  <a:srgbClr val="375F92"/>
                </a:solidFill>
                <a:latin typeface="Arial"/>
                <a:cs typeface="Arial"/>
              </a:rPr>
              <a:t> 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 the brain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he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recall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ga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is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ng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making 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formati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meani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gful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ds memory retention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etri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val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3520" y="1955292"/>
            <a:ext cx="3264408" cy="3328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114" y="1136618"/>
            <a:ext cx="386143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  <a:tabLst>
                <a:tab pos="1928495" algn="l"/>
              </a:tabLst>
            </a:pP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Rev</a:t>
            </a:r>
            <a:r>
              <a:rPr sz="3200" b="1" spc="-10" dirty="0">
                <a:solidFill>
                  <a:srgbClr val="9F0053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si</a:t>
            </a:r>
            <a:r>
              <a:rPr sz="3200" b="1" spc="-10" dirty="0">
                <a:solidFill>
                  <a:srgbClr val="9F0053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n	str</a:t>
            </a:r>
            <a:r>
              <a:rPr sz="3200" b="1" spc="-10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tegi</a:t>
            </a:r>
            <a:r>
              <a:rPr sz="3200" b="1" spc="-15" dirty="0">
                <a:solidFill>
                  <a:srgbClr val="9F0053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114" y="1706530"/>
            <a:ext cx="4406900" cy="430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Activ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, 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ssive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or rote</a:t>
            </a:r>
            <a:endParaRPr sz="2400">
              <a:latin typeface="Arial"/>
              <a:cs typeface="Arial"/>
            </a:endParaRPr>
          </a:p>
          <a:p>
            <a:pPr marL="12700" marR="31750">
              <a:lnSpc>
                <a:spcPts val="6909"/>
              </a:lnSpc>
              <a:spcBef>
                <a:spcPts val="40"/>
              </a:spcBef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Is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it wrong</a:t>
            </a:r>
            <a:r>
              <a:rPr sz="24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to just</a:t>
            </a:r>
            <a:r>
              <a:rPr sz="24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do quest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ons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? B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the 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ecog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iti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ap!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700"/>
              </a:lnSpc>
            </a:pPr>
            <a:r>
              <a:rPr sz="1200" spc="-5" dirty="0">
                <a:solidFill>
                  <a:srgbClr val="375F92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rec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is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ng</a:t>
            </a:r>
            <a:r>
              <a:rPr sz="1800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som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thi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ge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ssiv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 marR="106680">
              <a:lnSpc>
                <a:spcPct val="100000"/>
              </a:lnSpc>
            </a:pP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 is n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cess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y</a:t>
            </a:r>
            <a:r>
              <a:rPr sz="18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kno</a:t>
            </a:r>
            <a:r>
              <a:rPr sz="1800" b="1" spc="4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ng</a:t>
            </a:r>
            <a:r>
              <a:rPr sz="1800" b="1" spc="-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it,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le to rec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ll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461009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ferent infor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ation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requ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res d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ferent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arni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2400" spc="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st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ategi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2628265">
              <a:lnSpc>
                <a:spcPct val="100000"/>
              </a:lnSpc>
              <a:spcBef>
                <a:spcPts val="2039"/>
              </a:spcBef>
            </a:pP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Source</a:t>
            </a:r>
            <a:r>
              <a:rPr sz="1200" spc="-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Ed</a:t>
            </a:r>
            <a:r>
              <a:rPr sz="1200" spc="-1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ar</a:t>
            </a:r>
            <a:r>
              <a:rPr sz="12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Dale</a:t>
            </a:r>
            <a:r>
              <a:rPr sz="1200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75F92"/>
                </a:solidFill>
                <a:latin typeface="Arial"/>
                <a:cs typeface="Arial"/>
              </a:rPr>
              <a:t>(1969)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3255" y="1490472"/>
            <a:ext cx="5190743" cy="4184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70401"/>
            <a:ext cx="340995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Effe</a:t>
            </a:r>
            <a:r>
              <a:rPr sz="3200" b="1" spc="-10" dirty="0">
                <a:solidFill>
                  <a:srgbClr val="9F0053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tive</a:t>
            </a:r>
            <a:r>
              <a:rPr sz="3200" b="1" spc="-4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le</a:t>
            </a:r>
            <a:r>
              <a:rPr sz="3200" b="1" spc="-15" dirty="0">
                <a:solidFill>
                  <a:srgbClr val="9F0053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9F0053"/>
                </a:solidFill>
                <a:latin typeface="Arial"/>
                <a:cs typeface="Arial"/>
              </a:rPr>
              <a:t>rning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94705"/>
            <a:ext cx="4431030" cy="472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Mu</a:t>
            </a:r>
            <a:r>
              <a:rPr sz="2000" b="1" spc="-10" dirty="0">
                <a:solidFill>
                  <a:srgbClr val="9F0053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ti</a:t>
            </a:r>
            <a:r>
              <a:rPr sz="2000" b="1" spc="-3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sensory</a:t>
            </a:r>
            <a:r>
              <a:rPr sz="20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learn</a:t>
            </a:r>
            <a:r>
              <a:rPr sz="2000" b="1" spc="-10" dirty="0">
                <a:solidFill>
                  <a:srgbClr val="9F0053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ng</a:t>
            </a:r>
            <a:r>
              <a:rPr sz="2000" b="1" spc="-2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is</a:t>
            </a:r>
            <a:r>
              <a:rPr sz="2000" b="1" spc="-20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best</a:t>
            </a:r>
            <a:r>
              <a:rPr sz="2000" b="1" spc="-25" dirty="0">
                <a:solidFill>
                  <a:srgbClr val="9F005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F0053"/>
                </a:solidFill>
                <a:latin typeface="Arial"/>
                <a:cs typeface="Arial"/>
              </a:rPr>
              <a:t>!!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4 M</a:t>
            </a:r>
            <a:r>
              <a:rPr sz="1800" b="1" spc="-70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Ma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ageable</a:t>
            </a:r>
            <a:r>
              <a:rPr sz="18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- p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an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it, 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re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k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to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  <a:p>
            <a:pPr marL="355600" marR="511809" indent="-342900">
              <a:lnSpc>
                <a:spcPct val="100000"/>
              </a:lnSpc>
              <a:spcBef>
                <a:spcPts val="43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Mean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ing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f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b="1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- l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ok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for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ruct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re, activate pr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or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kno</a:t>
            </a:r>
            <a:r>
              <a:rPr sz="1800" spc="-45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Multi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ns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ry</a:t>
            </a:r>
            <a:r>
              <a:rPr sz="18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- i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po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te</a:t>
            </a:r>
            <a:r>
              <a:rPr sz="18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se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Memory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ai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18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18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375F92"/>
                </a:solidFill>
                <a:latin typeface="Arial"/>
                <a:cs typeface="Arial"/>
              </a:rPr>
              <a:t>task sp</a:t>
            </a:r>
            <a:r>
              <a:rPr sz="1800" i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375F92"/>
                </a:solidFill>
                <a:latin typeface="Arial"/>
                <a:cs typeface="Arial"/>
              </a:rPr>
              <a:t>cific</a:t>
            </a:r>
            <a:r>
              <a:rPr sz="1800" i="1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375F92"/>
                </a:solidFill>
                <a:latin typeface="Arial"/>
                <a:cs typeface="Arial"/>
              </a:rPr>
              <a:t>tec</a:t>
            </a:r>
            <a:r>
              <a:rPr sz="1800" i="1" spc="-10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1800" i="1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i="1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375F92"/>
                </a:solidFill>
                <a:latin typeface="Arial"/>
                <a:cs typeface="Arial"/>
              </a:rPr>
              <a:t>q</a:t>
            </a:r>
            <a:r>
              <a:rPr sz="1800" i="1" spc="-10" dirty="0">
                <a:solidFill>
                  <a:srgbClr val="375F9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375F92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375F92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als</a:t>
            </a:r>
            <a:endParaRPr sz="1800">
              <a:latin typeface="Arial"/>
              <a:cs typeface="Arial"/>
            </a:endParaRPr>
          </a:p>
          <a:p>
            <a:pPr marL="355600" marR="80010" indent="-342900">
              <a:lnSpc>
                <a:spcPct val="100000"/>
              </a:lnSpc>
              <a:spcBef>
                <a:spcPts val="43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19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kn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materi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--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to rec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ll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--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se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f test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19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be a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le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to use it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in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amin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tions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19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ap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ly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it in other scenar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184400" algn="l"/>
                <a:tab pos="3822065" algn="l"/>
              </a:tabLst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375F92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isi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tcom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:	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more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co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fid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nt	in 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in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ic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tti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pa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ss 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375F92"/>
                </a:solidFill>
                <a:latin typeface="Arial"/>
                <a:cs typeface="Arial"/>
              </a:rPr>
              <a:t>x</a:t>
            </a:r>
            <a:r>
              <a:rPr sz="1800" spc="-1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ms</a:t>
            </a:r>
            <a:r>
              <a:rPr sz="1800" spc="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5F92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5147" y="1365503"/>
            <a:ext cx="3183636" cy="430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impor</a:t>
            </a:r>
            <a:r>
              <a:rPr sz="2400" spc="5" dirty="0"/>
              <a:t>t</a:t>
            </a:r>
            <a:r>
              <a:rPr sz="2400" dirty="0"/>
              <a:t>an</a:t>
            </a:r>
            <a:r>
              <a:rPr sz="2400" spc="-10" dirty="0"/>
              <a:t>c</a:t>
            </a:r>
            <a:r>
              <a:rPr sz="2400" dirty="0"/>
              <a:t>e of planning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876038" y="2016283"/>
            <a:ext cx="3728720" cy="352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Why s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2400" spc="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pe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an</a:t>
            </a:r>
            <a:r>
              <a:rPr sz="2400" spc="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60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Planning,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prepa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spc="-20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ion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pra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ce</a:t>
            </a:r>
            <a:r>
              <a:rPr sz="2000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impro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perform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749935" indent="-342900">
              <a:lnSpc>
                <a:spcPts val="216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Ensu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es</a:t>
            </a:r>
            <a:r>
              <a:rPr sz="2000" spc="-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much</a:t>
            </a:r>
            <a:r>
              <a:rPr sz="2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the k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owledge</a:t>
            </a:r>
            <a:r>
              <a:rPr sz="2000" spc="-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is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refre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hed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006600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proves</a:t>
            </a:r>
            <a:r>
              <a:rPr sz="2000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rec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ll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60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6600"/>
              </a:buClr>
              <a:buFont typeface="Arial"/>
              <a:buChar char="•"/>
              <a:tabLst>
                <a:tab pos="355600" algn="l"/>
                <a:tab pos="1595755" algn="l"/>
              </a:tabLst>
            </a:pP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Inc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ea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es	confiden</a:t>
            </a:r>
            <a:r>
              <a:rPr sz="2000" spc="5" dirty="0">
                <a:solidFill>
                  <a:srgbClr val="0066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791" y="1948846"/>
            <a:ext cx="3360420" cy="352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Why 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r>
              <a:rPr sz="2400" spc="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pe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400" spc="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375F92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an</a:t>
            </a:r>
            <a:r>
              <a:rPr sz="2400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75F92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Fear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75F92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5600" marR="301625" indent="-342900">
              <a:lnSpc>
                <a:spcPts val="216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Never</a:t>
            </a:r>
            <a:r>
              <a:rPr sz="20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stick</a:t>
            </a:r>
            <a:r>
              <a:rPr sz="2000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it</a:t>
            </a:r>
            <a:r>
              <a:rPr sz="20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eps c</a:t>
            </a:r>
            <a:r>
              <a:rPr sz="2000" spc="5" dirty="0">
                <a:solidFill>
                  <a:srgbClr val="375F92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anging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75F92"/>
              </a:buClr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  <a:tab pos="3120390" algn="l"/>
              </a:tabLst>
            </a:pP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Don’t</a:t>
            </a:r>
            <a:r>
              <a:rPr sz="2000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know</a:t>
            </a:r>
            <a:r>
              <a:rPr sz="2000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how</a:t>
            </a:r>
            <a:r>
              <a:rPr sz="2000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do </a:t>
            </a:r>
            <a:r>
              <a:rPr sz="2000" spc="-10" dirty="0">
                <a:solidFill>
                  <a:srgbClr val="375F9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	or</a:t>
            </a:r>
            <a:endParaRPr sz="2000">
              <a:latin typeface="Arial"/>
              <a:cs typeface="Arial"/>
            </a:endParaRPr>
          </a:p>
          <a:p>
            <a:pPr marL="354965">
              <a:lnSpc>
                <a:spcPts val="2280"/>
              </a:lnSpc>
            </a:pP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where</a:t>
            </a:r>
            <a:r>
              <a:rPr sz="2000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sta</a:t>
            </a:r>
            <a:r>
              <a:rPr sz="2000" spc="5" dirty="0">
                <a:solidFill>
                  <a:srgbClr val="375F92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75F92"/>
              </a:buClr>
              <a:buFont typeface="Arial"/>
              <a:buChar char="•"/>
              <a:tabLst>
                <a:tab pos="355600" algn="l"/>
              </a:tabLst>
            </a:pPr>
            <a:r>
              <a:rPr sz="2000" spc="-70" dirty="0">
                <a:solidFill>
                  <a:srgbClr val="375F92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375F92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tes</a:t>
            </a:r>
            <a:r>
              <a:rPr sz="2000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375F92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375F92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02577" y="4827592"/>
            <a:ext cx="456135" cy="511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7168" y="4337333"/>
            <a:ext cx="709539" cy="1068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546</Words>
  <Application>Microsoft Office PowerPoint</Application>
  <PresentationFormat>On-screen Show (4:3)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Overview</vt:lpstr>
      <vt:lpstr>PowerPoint Presentation</vt:lpstr>
      <vt:lpstr>What is learning and information processing?</vt:lpstr>
      <vt:lpstr>The acquisition of knowledge</vt:lpstr>
      <vt:lpstr>Storage is important</vt:lpstr>
      <vt:lpstr>PowerPoint Presentation</vt:lpstr>
      <vt:lpstr>PowerPoint Presentation</vt:lpstr>
      <vt:lpstr>The importance of planning</vt:lpstr>
      <vt:lpstr>PowerPoint Presentation</vt:lpstr>
      <vt:lpstr>PowerPoint Presentation</vt:lpstr>
      <vt:lpstr>The examination process</vt:lpstr>
      <vt:lpstr>PowerPoint Presentation</vt:lpstr>
      <vt:lpstr>Practical exams (e.g. CSA, PACES, OSCE’s)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DALE, Joseph</dc:creator>
  <cp:lastModifiedBy>ETUMUDON, Emma</cp:lastModifiedBy>
  <cp:revision>5</cp:revision>
  <cp:lastPrinted>2019-09-03T15:28:01Z</cp:lastPrinted>
  <dcterms:created xsi:type="dcterms:W3CDTF">2019-09-03T16:25:44Z</dcterms:created>
  <dcterms:modified xsi:type="dcterms:W3CDTF">2019-10-16T14:11:30Z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2019-07-29T00:00:00Z</vt:filetime>
  </property>
  <property fmtid="{D5CDD505-2E9C-101B-9397-08002B2CF9AE}" pid="3" name="LastSaved">
    <vt:filetime>2019-09-03T00:00:00Z</vt:filetime>
  </property>
</Properties>
</file>