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76" r:id="rId6"/>
    <p:sldId id="371" r:id="rId7"/>
    <p:sldId id="355" r:id="rId8"/>
    <p:sldId id="385" r:id="rId9"/>
    <p:sldId id="381" r:id="rId10"/>
    <p:sldId id="376" r:id="rId11"/>
    <p:sldId id="382" r:id="rId12"/>
    <p:sldId id="383" r:id="rId13"/>
    <p:sldId id="377" r:id="rId14"/>
    <p:sldId id="372" r:id="rId15"/>
    <p:sldId id="369" r:id="rId16"/>
    <p:sldId id="289" r:id="rId17"/>
    <p:sldId id="384" r:id="rId18"/>
    <p:sldId id="380" r:id="rId19"/>
    <p:sldId id="290" r:id="rId20"/>
    <p:sldId id="291" r:id="rId21"/>
    <p:sldId id="378" r:id="rId22"/>
    <p:sldId id="292" r:id="rId23"/>
    <p:sldId id="367" r:id="rId24"/>
    <p:sldId id="354" r:id="rId25"/>
    <p:sldId id="387"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76"/>
            <p14:sldId id="371"/>
            <p14:sldId id="355"/>
            <p14:sldId id="385"/>
            <p14:sldId id="381"/>
            <p14:sldId id="376"/>
            <p14:sldId id="382"/>
            <p14:sldId id="383"/>
            <p14:sldId id="377"/>
            <p14:sldId id="372"/>
            <p14:sldId id="369"/>
            <p14:sldId id="289"/>
            <p14:sldId id="384"/>
            <p14:sldId id="380"/>
            <p14:sldId id="290"/>
            <p14:sldId id="291"/>
            <p14:sldId id="378"/>
            <p14:sldId id="292"/>
            <p14:sldId id="367"/>
            <p14:sldId id="354"/>
            <p14:sldId id="3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2" autoAdjust="0"/>
    <p:restoredTop sz="64932" autoAdjust="0"/>
  </p:normalViewPr>
  <p:slideViewPr>
    <p:cSldViewPr snapToGrid="0" snapToObjects="1">
      <p:cViewPr varScale="1">
        <p:scale>
          <a:sx n="50" d="100"/>
          <a:sy n="50" d="100"/>
        </p:scale>
        <p:origin x="1392" y="36"/>
      </p:cViewPr>
      <p:guideLst>
        <p:guide orient="horz" pos="2160"/>
        <p:guide pos="2880"/>
      </p:guideLst>
    </p:cSldViewPr>
  </p:slideViewPr>
  <p:outlineViewPr>
    <p:cViewPr>
      <p:scale>
        <a:sx n="33" d="100"/>
        <a:sy n="33" d="100"/>
      </p:scale>
      <p:origin x="0" y="-371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406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E4C29-372F-4551-A6BD-0812E66F606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3302A442-B257-44B9-9741-AEB63CC0CABD}">
      <dgm:prSet phldrT="[Text]"/>
      <dgm:spPr/>
      <dgm:t>
        <a:bodyPr/>
        <a:lstStyle/>
        <a:p>
          <a:r>
            <a:rPr lang="en-US" dirty="0"/>
            <a:t>Cultural Safety</a:t>
          </a:r>
          <a:endParaRPr lang="en-GB" dirty="0"/>
        </a:p>
      </dgm:t>
    </dgm:pt>
    <dgm:pt modelId="{413071D2-01B9-42F1-A77D-C4D07A0A5FB1}" type="parTrans" cxnId="{0AD304FA-962F-4770-88CB-B41E177B849F}">
      <dgm:prSet/>
      <dgm:spPr/>
      <dgm:t>
        <a:bodyPr/>
        <a:lstStyle/>
        <a:p>
          <a:endParaRPr lang="en-GB"/>
        </a:p>
      </dgm:t>
    </dgm:pt>
    <dgm:pt modelId="{2EDC7300-69DB-4537-8803-45CA9C3E66C0}" type="sibTrans" cxnId="{0AD304FA-962F-4770-88CB-B41E177B849F}">
      <dgm:prSet/>
      <dgm:spPr/>
      <dgm:t>
        <a:bodyPr/>
        <a:lstStyle/>
        <a:p>
          <a:endParaRPr lang="en-GB"/>
        </a:p>
      </dgm:t>
    </dgm:pt>
    <dgm:pt modelId="{CC5705E9-C67F-4E17-9B7D-C08E5E662AFB}">
      <dgm:prSet phldrT="[Text]"/>
      <dgm:spPr/>
      <dgm:t>
        <a:bodyPr/>
        <a:lstStyle/>
        <a:p>
          <a:r>
            <a:rPr lang="en-US" dirty="0"/>
            <a:t>Cultural Competence</a:t>
          </a:r>
          <a:endParaRPr lang="en-GB" dirty="0"/>
        </a:p>
      </dgm:t>
    </dgm:pt>
    <dgm:pt modelId="{0444AEAE-72B4-426A-88C9-B2B743376694}" type="parTrans" cxnId="{88ECA2E8-E7D9-4415-88BB-7E0EDFBD7D78}">
      <dgm:prSet/>
      <dgm:spPr/>
      <dgm:t>
        <a:bodyPr/>
        <a:lstStyle/>
        <a:p>
          <a:endParaRPr lang="en-GB"/>
        </a:p>
      </dgm:t>
    </dgm:pt>
    <dgm:pt modelId="{C5F769E2-E2F9-4AD8-B400-2595496E51E0}" type="sibTrans" cxnId="{88ECA2E8-E7D9-4415-88BB-7E0EDFBD7D78}">
      <dgm:prSet/>
      <dgm:spPr/>
      <dgm:t>
        <a:bodyPr/>
        <a:lstStyle/>
        <a:p>
          <a:endParaRPr lang="en-GB"/>
        </a:p>
      </dgm:t>
    </dgm:pt>
    <dgm:pt modelId="{E5EA68B7-ACED-4955-85CF-0373CEE0AF34}">
      <dgm:prSet phldrT="[Text]"/>
      <dgm:spPr/>
      <dgm:t>
        <a:bodyPr/>
        <a:lstStyle/>
        <a:p>
          <a:r>
            <a:rPr lang="en-US" dirty="0"/>
            <a:t>Cultural Humility</a:t>
          </a:r>
          <a:endParaRPr lang="en-GB" dirty="0"/>
        </a:p>
      </dgm:t>
    </dgm:pt>
    <dgm:pt modelId="{404695B9-CEDF-468A-B983-46F1088680E7}" type="parTrans" cxnId="{922C0F8F-190F-469C-9118-147B23E483A7}">
      <dgm:prSet/>
      <dgm:spPr/>
      <dgm:t>
        <a:bodyPr/>
        <a:lstStyle/>
        <a:p>
          <a:endParaRPr lang="en-GB"/>
        </a:p>
      </dgm:t>
    </dgm:pt>
    <dgm:pt modelId="{1352AE6F-1D6B-411B-B3C4-63800937BEFD}" type="sibTrans" cxnId="{922C0F8F-190F-469C-9118-147B23E483A7}">
      <dgm:prSet/>
      <dgm:spPr/>
      <dgm:t>
        <a:bodyPr/>
        <a:lstStyle/>
        <a:p>
          <a:endParaRPr lang="en-GB"/>
        </a:p>
      </dgm:t>
    </dgm:pt>
    <dgm:pt modelId="{CDCE7CA8-58A9-4853-91AC-50F7974771BE}" type="pres">
      <dgm:prSet presAssocID="{76BE4C29-372F-4551-A6BD-0812E66F606C}" presName="cycle" presStyleCnt="0">
        <dgm:presLayoutVars>
          <dgm:dir/>
          <dgm:resizeHandles val="exact"/>
        </dgm:presLayoutVars>
      </dgm:prSet>
      <dgm:spPr/>
    </dgm:pt>
    <dgm:pt modelId="{447D3729-57CD-49BA-8187-C691045C9441}" type="pres">
      <dgm:prSet presAssocID="{3302A442-B257-44B9-9741-AEB63CC0CABD}" presName="node" presStyleLbl="node1" presStyleIdx="0" presStyleCnt="3">
        <dgm:presLayoutVars>
          <dgm:bulletEnabled val="1"/>
        </dgm:presLayoutVars>
      </dgm:prSet>
      <dgm:spPr/>
    </dgm:pt>
    <dgm:pt modelId="{3C4B0F49-1E4E-478E-8D86-FEEF6F684E1D}" type="pres">
      <dgm:prSet presAssocID="{2EDC7300-69DB-4537-8803-45CA9C3E66C0}" presName="sibTrans" presStyleLbl="sibTrans2D1" presStyleIdx="0" presStyleCnt="3"/>
      <dgm:spPr/>
    </dgm:pt>
    <dgm:pt modelId="{84FE0BF4-3D8B-4684-BD08-B2A0F9C49043}" type="pres">
      <dgm:prSet presAssocID="{2EDC7300-69DB-4537-8803-45CA9C3E66C0}" presName="connectorText" presStyleLbl="sibTrans2D1" presStyleIdx="0" presStyleCnt="3"/>
      <dgm:spPr/>
    </dgm:pt>
    <dgm:pt modelId="{8A066B92-CA08-4013-8A59-F6EF2346057E}" type="pres">
      <dgm:prSet presAssocID="{CC5705E9-C67F-4E17-9B7D-C08E5E662AFB}" presName="node" presStyleLbl="node1" presStyleIdx="1" presStyleCnt="3">
        <dgm:presLayoutVars>
          <dgm:bulletEnabled val="1"/>
        </dgm:presLayoutVars>
      </dgm:prSet>
      <dgm:spPr/>
    </dgm:pt>
    <dgm:pt modelId="{2B2752E9-131A-43CB-9AF7-EC50B2E26F2A}" type="pres">
      <dgm:prSet presAssocID="{C5F769E2-E2F9-4AD8-B400-2595496E51E0}" presName="sibTrans" presStyleLbl="sibTrans2D1" presStyleIdx="1" presStyleCnt="3"/>
      <dgm:spPr/>
    </dgm:pt>
    <dgm:pt modelId="{35E6E0AA-2B41-480A-9D96-D909C1C06F7B}" type="pres">
      <dgm:prSet presAssocID="{C5F769E2-E2F9-4AD8-B400-2595496E51E0}" presName="connectorText" presStyleLbl="sibTrans2D1" presStyleIdx="1" presStyleCnt="3"/>
      <dgm:spPr/>
    </dgm:pt>
    <dgm:pt modelId="{AB02C64B-73FD-41CB-8002-4E7EDDE165B7}" type="pres">
      <dgm:prSet presAssocID="{E5EA68B7-ACED-4955-85CF-0373CEE0AF34}" presName="node" presStyleLbl="node1" presStyleIdx="2" presStyleCnt="3">
        <dgm:presLayoutVars>
          <dgm:bulletEnabled val="1"/>
        </dgm:presLayoutVars>
      </dgm:prSet>
      <dgm:spPr/>
    </dgm:pt>
    <dgm:pt modelId="{129087FB-78AF-4340-872C-A8A9A57B1936}" type="pres">
      <dgm:prSet presAssocID="{1352AE6F-1D6B-411B-B3C4-63800937BEFD}" presName="sibTrans" presStyleLbl="sibTrans2D1" presStyleIdx="2" presStyleCnt="3"/>
      <dgm:spPr/>
    </dgm:pt>
    <dgm:pt modelId="{06D68B99-0CC6-43C6-A60A-54286195ECB0}" type="pres">
      <dgm:prSet presAssocID="{1352AE6F-1D6B-411B-B3C4-63800937BEFD}" presName="connectorText" presStyleLbl="sibTrans2D1" presStyleIdx="2" presStyleCnt="3"/>
      <dgm:spPr/>
    </dgm:pt>
  </dgm:ptLst>
  <dgm:cxnLst>
    <dgm:cxn modelId="{900ADD02-D9F3-4A76-B588-2AF29EB690FD}" type="presOf" srcId="{2EDC7300-69DB-4537-8803-45CA9C3E66C0}" destId="{3C4B0F49-1E4E-478E-8D86-FEEF6F684E1D}" srcOrd="0" destOrd="0" presId="urn:microsoft.com/office/officeart/2005/8/layout/cycle2"/>
    <dgm:cxn modelId="{073F4022-000C-47EA-9DC2-8DC2E48509FC}" type="presOf" srcId="{E5EA68B7-ACED-4955-85CF-0373CEE0AF34}" destId="{AB02C64B-73FD-41CB-8002-4E7EDDE165B7}" srcOrd="0" destOrd="0" presId="urn:microsoft.com/office/officeart/2005/8/layout/cycle2"/>
    <dgm:cxn modelId="{0FFB933F-09F3-4CAC-9A5F-7435997D0F03}" type="presOf" srcId="{C5F769E2-E2F9-4AD8-B400-2595496E51E0}" destId="{35E6E0AA-2B41-480A-9D96-D909C1C06F7B}" srcOrd="1" destOrd="0" presId="urn:microsoft.com/office/officeart/2005/8/layout/cycle2"/>
    <dgm:cxn modelId="{39919961-7B23-45DD-B3DA-5361B0E73FDD}" type="presOf" srcId="{3302A442-B257-44B9-9741-AEB63CC0CABD}" destId="{447D3729-57CD-49BA-8187-C691045C9441}" srcOrd="0" destOrd="0" presId="urn:microsoft.com/office/officeart/2005/8/layout/cycle2"/>
    <dgm:cxn modelId="{34C7E46A-711D-4C6D-A781-4FF66A1B796B}" type="presOf" srcId="{1352AE6F-1D6B-411B-B3C4-63800937BEFD}" destId="{129087FB-78AF-4340-872C-A8A9A57B1936}" srcOrd="0" destOrd="0" presId="urn:microsoft.com/office/officeart/2005/8/layout/cycle2"/>
    <dgm:cxn modelId="{922C0F8F-190F-469C-9118-147B23E483A7}" srcId="{76BE4C29-372F-4551-A6BD-0812E66F606C}" destId="{E5EA68B7-ACED-4955-85CF-0373CEE0AF34}" srcOrd="2" destOrd="0" parTransId="{404695B9-CEDF-468A-B983-46F1088680E7}" sibTransId="{1352AE6F-1D6B-411B-B3C4-63800937BEFD}"/>
    <dgm:cxn modelId="{17893DB2-9B2F-42C7-82DF-9AE3B82E0500}" type="presOf" srcId="{1352AE6F-1D6B-411B-B3C4-63800937BEFD}" destId="{06D68B99-0CC6-43C6-A60A-54286195ECB0}" srcOrd="1" destOrd="0" presId="urn:microsoft.com/office/officeart/2005/8/layout/cycle2"/>
    <dgm:cxn modelId="{71880ED9-372D-4FD8-80AE-9E62BDAFB6F1}" type="presOf" srcId="{2EDC7300-69DB-4537-8803-45CA9C3E66C0}" destId="{84FE0BF4-3D8B-4684-BD08-B2A0F9C49043}" srcOrd="1" destOrd="0" presId="urn:microsoft.com/office/officeart/2005/8/layout/cycle2"/>
    <dgm:cxn modelId="{959724DB-FC9F-4D8D-AE59-CD1849DE599F}" type="presOf" srcId="{76BE4C29-372F-4551-A6BD-0812E66F606C}" destId="{CDCE7CA8-58A9-4853-91AC-50F7974771BE}" srcOrd="0" destOrd="0" presId="urn:microsoft.com/office/officeart/2005/8/layout/cycle2"/>
    <dgm:cxn modelId="{88ECA2E8-E7D9-4415-88BB-7E0EDFBD7D78}" srcId="{76BE4C29-372F-4551-A6BD-0812E66F606C}" destId="{CC5705E9-C67F-4E17-9B7D-C08E5E662AFB}" srcOrd="1" destOrd="0" parTransId="{0444AEAE-72B4-426A-88C9-B2B743376694}" sibTransId="{C5F769E2-E2F9-4AD8-B400-2595496E51E0}"/>
    <dgm:cxn modelId="{7ABBF9EA-F539-47A5-90AB-9D1795FD7880}" type="presOf" srcId="{C5F769E2-E2F9-4AD8-B400-2595496E51E0}" destId="{2B2752E9-131A-43CB-9AF7-EC50B2E26F2A}" srcOrd="0" destOrd="0" presId="urn:microsoft.com/office/officeart/2005/8/layout/cycle2"/>
    <dgm:cxn modelId="{0AD304FA-962F-4770-88CB-B41E177B849F}" srcId="{76BE4C29-372F-4551-A6BD-0812E66F606C}" destId="{3302A442-B257-44B9-9741-AEB63CC0CABD}" srcOrd="0" destOrd="0" parTransId="{413071D2-01B9-42F1-A77D-C4D07A0A5FB1}" sibTransId="{2EDC7300-69DB-4537-8803-45CA9C3E66C0}"/>
    <dgm:cxn modelId="{6124AFFA-7190-422B-AF41-9B5FCD192DBA}" type="presOf" srcId="{CC5705E9-C67F-4E17-9B7D-C08E5E662AFB}" destId="{8A066B92-CA08-4013-8A59-F6EF2346057E}" srcOrd="0" destOrd="0" presId="urn:microsoft.com/office/officeart/2005/8/layout/cycle2"/>
    <dgm:cxn modelId="{B127D844-7423-4FAF-94B5-3E179A98BEE1}" type="presParOf" srcId="{CDCE7CA8-58A9-4853-91AC-50F7974771BE}" destId="{447D3729-57CD-49BA-8187-C691045C9441}" srcOrd="0" destOrd="0" presId="urn:microsoft.com/office/officeart/2005/8/layout/cycle2"/>
    <dgm:cxn modelId="{9E333271-F833-44DD-8600-A773FFAED952}" type="presParOf" srcId="{CDCE7CA8-58A9-4853-91AC-50F7974771BE}" destId="{3C4B0F49-1E4E-478E-8D86-FEEF6F684E1D}" srcOrd="1" destOrd="0" presId="urn:microsoft.com/office/officeart/2005/8/layout/cycle2"/>
    <dgm:cxn modelId="{FAFF6BB8-C55A-4CA8-9429-7BBC4E416949}" type="presParOf" srcId="{3C4B0F49-1E4E-478E-8D86-FEEF6F684E1D}" destId="{84FE0BF4-3D8B-4684-BD08-B2A0F9C49043}" srcOrd="0" destOrd="0" presId="urn:microsoft.com/office/officeart/2005/8/layout/cycle2"/>
    <dgm:cxn modelId="{349DA52F-02DD-4E95-BBFB-A9940F750934}" type="presParOf" srcId="{CDCE7CA8-58A9-4853-91AC-50F7974771BE}" destId="{8A066B92-CA08-4013-8A59-F6EF2346057E}" srcOrd="2" destOrd="0" presId="urn:microsoft.com/office/officeart/2005/8/layout/cycle2"/>
    <dgm:cxn modelId="{31DCABB8-E46E-4758-A83F-CC5DEE08F7E3}" type="presParOf" srcId="{CDCE7CA8-58A9-4853-91AC-50F7974771BE}" destId="{2B2752E9-131A-43CB-9AF7-EC50B2E26F2A}" srcOrd="3" destOrd="0" presId="urn:microsoft.com/office/officeart/2005/8/layout/cycle2"/>
    <dgm:cxn modelId="{8676AB4F-FFA2-4FEC-BCD3-D1BFE6C5AB09}" type="presParOf" srcId="{2B2752E9-131A-43CB-9AF7-EC50B2E26F2A}" destId="{35E6E0AA-2B41-480A-9D96-D909C1C06F7B}" srcOrd="0" destOrd="0" presId="urn:microsoft.com/office/officeart/2005/8/layout/cycle2"/>
    <dgm:cxn modelId="{6B3E82C3-4FFB-4C30-ACF5-605F12DCD71B}" type="presParOf" srcId="{CDCE7CA8-58A9-4853-91AC-50F7974771BE}" destId="{AB02C64B-73FD-41CB-8002-4E7EDDE165B7}" srcOrd="4" destOrd="0" presId="urn:microsoft.com/office/officeart/2005/8/layout/cycle2"/>
    <dgm:cxn modelId="{F6A8069F-5580-4EDA-A4E0-8027E49D6B16}" type="presParOf" srcId="{CDCE7CA8-58A9-4853-91AC-50F7974771BE}" destId="{129087FB-78AF-4340-872C-A8A9A57B1936}" srcOrd="5" destOrd="0" presId="urn:microsoft.com/office/officeart/2005/8/layout/cycle2"/>
    <dgm:cxn modelId="{99B11647-8A47-40CD-A079-F4651AF38679}" type="presParOf" srcId="{129087FB-78AF-4340-872C-A8A9A57B1936}" destId="{06D68B99-0CC6-43C6-A60A-54286195ECB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D3729-57CD-49BA-8187-C691045C9441}">
      <dsp:nvSpPr>
        <dsp:cNvPr id="0" name=""/>
        <dsp:cNvSpPr/>
      </dsp:nvSpPr>
      <dsp:spPr>
        <a:xfrm>
          <a:off x="2252594" y="1137"/>
          <a:ext cx="1978737" cy="1978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Cultural Safety</a:t>
          </a:r>
          <a:endParaRPr lang="en-GB" sz="1800" kern="1200" dirty="0"/>
        </a:p>
      </dsp:txBody>
      <dsp:txXfrm>
        <a:off x="2542373" y="290916"/>
        <a:ext cx="1399179" cy="1399179"/>
      </dsp:txXfrm>
    </dsp:sp>
    <dsp:sp modelId="{3C4B0F49-1E4E-478E-8D86-FEEF6F684E1D}">
      <dsp:nvSpPr>
        <dsp:cNvPr id="0" name=""/>
        <dsp:cNvSpPr/>
      </dsp:nvSpPr>
      <dsp:spPr>
        <a:xfrm rot="3600000">
          <a:off x="3714288" y="1930808"/>
          <a:ext cx="526685" cy="667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753789" y="1995955"/>
        <a:ext cx="368680" cy="400693"/>
      </dsp:txXfrm>
    </dsp:sp>
    <dsp:sp modelId="{8A066B92-CA08-4013-8A59-F6EF2346057E}">
      <dsp:nvSpPr>
        <dsp:cNvPr id="0" name=""/>
        <dsp:cNvSpPr/>
      </dsp:nvSpPr>
      <dsp:spPr>
        <a:xfrm>
          <a:off x="3738836" y="2575384"/>
          <a:ext cx="1978737" cy="1978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Cultural Competence</a:t>
          </a:r>
          <a:endParaRPr lang="en-GB" sz="1800" kern="1200" dirty="0"/>
        </a:p>
      </dsp:txBody>
      <dsp:txXfrm>
        <a:off x="4028615" y="2865163"/>
        <a:ext cx="1399179" cy="1399179"/>
      </dsp:txXfrm>
    </dsp:sp>
    <dsp:sp modelId="{2B2752E9-131A-43CB-9AF7-EC50B2E26F2A}">
      <dsp:nvSpPr>
        <dsp:cNvPr id="0" name=""/>
        <dsp:cNvSpPr/>
      </dsp:nvSpPr>
      <dsp:spPr>
        <a:xfrm rot="10800000">
          <a:off x="2993526" y="3230841"/>
          <a:ext cx="526685" cy="667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151531" y="3364406"/>
        <a:ext cx="368680" cy="400693"/>
      </dsp:txXfrm>
    </dsp:sp>
    <dsp:sp modelId="{AB02C64B-73FD-41CB-8002-4E7EDDE165B7}">
      <dsp:nvSpPr>
        <dsp:cNvPr id="0" name=""/>
        <dsp:cNvSpPr/>
      </dsp:nvSpPr>
      <dsp:spPr>
        <a:xfrm>
          <a:off x="766352" y="2575384"/>
          <a:ext cx="1978737" cy="1978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Cultural Humility</a:t>
          </a:r>
          <a:endParaRPr lang="en-GB" sz="1800" kern="1200" dirty="0"/>
        </a:p>
      </dsp:txBody>
      <dsp:txXfrm>
        <a:off x="1056131" y="2865163"/>
        <a:ext cx="1399179" cy="1399179"/>
      </dsp:txXfrm>
    </dsp:sp>
    <dsp:sp modelId="{129087FB-78AF-4340-872C-A8A9A57B1936}">
      <dsp:nvSpPr>
        <dsp:cNvPr id="0" name=""/>
        <dsp:cNvSpPr/>
      </dsp:nvSpPr>
      <dsp:spPr>
        <a:xfrm rot="18000000">
          <a:off x="2228046" y="1956626"/>
          <a:ext cx="526685" cy="667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267547" y="2158609"/>
        <a:ext cx="368680" cy="40069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10/16/2019</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dirty="0"/>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10/16/2019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dirty="0"/>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pmde.ac.uk/professional-development/professional-support-uni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sz="1200" b="1" u="sng" kern="1200" dirty="0">
                <a:solidFill>
                  <a:schemeClr val="tx1"/>
                </a:solidFill>
                <a:effectLst/>
                <a:latin typeface="+mn-lt"/>
                <a:ea typeface="+mn-ea"/>
                <a:cs typeface="+mn-cs"/>
              </a:rPr>
              <a:t>EXERCISE 2: Differential Attainment &amp; Supervision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each group to address each of the prompt questions on slide 9 and prepare to feedback to the whole group</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Group feedback may have covered some or all of the following points.  The slide will fill in the gaps of any that are missing</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Show slide 10</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Power Dynamics - What is your own cultural awareness in relation to unconscious bias/intra-cultural variation - Does culture play a part in adhering to hierarchy/asking for clarification?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expectations and learning outcomes from the supervision – are they shared and created equally?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Sometimes expectations/observations remain left unsaid as we make assumptions about other’s understanding – this is not always the case for trainees especially IMGs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the generic culture of learning of they are used to e.g. Is self-reflection a new concept? What challenges would this hold for recruitment and selection? E.g. utilizing structured appropriate examples embodying organisational values such as teamwork rather than possibly listing achievements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Awareness and knowledge of cultural norms in terms of pride/status/achievement in family/community/culture and individual ability to move from an emotional state of denial when struggling being challenged by training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Putting yourself in the shoes of a trainee can sometimes increase understanding of the factors which impact on IMG/ BAME performance and satisfaction in the workplace and training programme. Issues such as  dislocation with a minimal support network and a poor understanding of multi-ethnic culture.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US" altLang="en-US" dirty="0">
              <a:ea typeface="ＭＳ Ｐゴシック" charset="-128"/>
            </a:endParaRP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51323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SCAN model used primarily when discussing career planning and management and emphasises the role of informed realistic decision making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Model based on the DOTS model (Law &amp; Watts, 1977, 1996), the Career Development Cycle which offers a step by step approach to career decision-making.  </a:t>
            </a:r>
          </a:p>
          <a:p>
            <a:pPr lvl="0"/>
            <a:r>
              <a:rPr lang="en-GB" sz="1200" kern="1200" dirty="0">
                <a:solidFill>
                  <a:schemeClr val="tx1"/>
                </a:solidFill>
                <a:effectLst/>
                <a:latin typeface="+mn-lt"/>
                <a:ea typeface="+mn-ea"/>
                <a:cs typeface="+mn-cs"/>
              </a:rPr>
              <a:t>Made up of four stages:</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Self Awareness</a:t>
            </a:r>
            <a:r>
              <a:rPr lang="en-GB" sz="1200" kern="1200" dirty="0">
                <a:solidFill>
                  <a:schemeClr val="tx1"/>
                </a:solidFill>
                <a:effectLst/>
                <a:latin typeface="+mn-lt"/>
                <a:ea typeface="+mn-ea"/>
                <a:cs typeface="+mn-cs"/>
              </a:rPr>
              <a:t> -  exploring what the individual wants from their career and their life.  Includes a consideration of their values, working preferences, skills, interests, personality and stressors</a:t>
            </a:r>
          </a:p>
          <a:p>
            <a:pPr lvl="0"/>
            <a:r>
              <a:rPr lang="en-GB" sz="1200" b="1" kern="1200" dirty="0">
                <a:solidFill>
                  <a:schemeClr val="tx1"/>
                </a:solidFill>
                <a:effectLst/>
                <a:latin typeface="+mn-lt"/>
                <a:ea typeface="+mn-ea"/>
                <a:cs typeface="+mn-cs"/>
              </a:rPr>
              <a:t>Career Exploration</a:t>
            </a:r>
            <a:r>
              <a:rPr lang="en-GB" sz="1200" kern="1200" dirty="0">
                <a:solidFill>
                  <a:schemeClr val="tx1"/>
                </a:solidFill>
                <a:effectLst/>
                <a:latin typeface="+mn-lt"/>
                <a:ea typeface="+mn-ea"/>
                <a:cs typeface="+mn-cs"/>
              </a:rPr>
              <a:t> – exploration of the opportunities involving establishing what you need to know, where you will find the information &amp;  who may be able to support you in your research</a:t>
            </a:r>
          </a:p>
          <a:p>
            <a:pPr lvl="0"/>
            <a:r>
              <a:rPr lang="en-GB" sz="1200" b="1" kern="1200" dirty="0">
                <a:solidFill>
                  <a:schemeClr val="tx1"/>
                </a:solidFill>
                <a:effectLst/>
                <a:latin typeface="+mn-lt"/>
                <a:ea typeface="+mn-ea"/>
                <a:cs typeface="+mn-cs"/>
              </a:rPr>
              <a:t>Arriving at your decision</a:t>
            </a:r>
            <a:r>
              <a:rPr lang="en-GB" sz="1200" kern="1200" dirty="0">
                <a:solidFill>
                  <a:schemeClr val="tx1"/>
                </a:solidFill>
                <a:effectLst/>
                <a:latin typeface="+mn-lt"/>
                <a:ea typeface="+mn-ea"/>
                <a:cs typeface="+mn-cs"/>
              </a:rPr>
              <a:t> – this implies a ‘journey’ leading to a career decision rather than merely ‘making a decision’ in isolation from anything else.  This stage considers different ways to compare options and also checking the robustness of that decision</a:t>
            </a:r>
          </a:p>
          <a:p>
            <a:r>
              <a:rPr lang="en-GB" sz="1200" b="1" kern="1200" dirty="0">
                <a:solidFill>
                  <a:schemeClr val="tx1"/>
                </a:solidFill>
                <a:effectLst/>
                <a:latin typeface="+mn-lt"/>
                <a:ea typeface="+mn-ea"/>
                <a:cs typeface="+mn-cs"/>
              </a:rPr>
              <a:t>Next Steps</a:t>
            </a:r>
            <a:r>
              <a:rPr lang="en-GB" sz="1200" kern="1200" dirty="0">
                <a:solidFill>
                  <a:schemeClr val="tx1"/>
                </a:solidFill>
                <a:effectLst/>
                <a:latin typeface="+mn-lt"/>
                <a:ea typeface="+mn-ea"/>
                <a:cs typeface="+mn-cs"/>
              </a:rPr>
              <a:t> – explores the processes for making applications – application forms, CVs, Interviews, selection centres, online assessments and sources of vacancies and other options</a:t>
            </a:r>
            <a:endParaRPr lang="en-GB" altLang="en-US" baseline="0" dirty="0"/>
          </a:p>
          <a:p>
            <a:pPr eaLnBrk="1" hangingPunct="1"/>
            <a:r>
              <a:rPr lang="en-GB" dirty="0"/>
              <a:t>How does this relate to how you make career decisions your careers decisions?</a:t>
            </a:r>
          </a:p>
          <a:p>
            <a:pPr eaLnBrk="1" hangingPunct="1"/>
            <a:endParaRPr lang="en-GB" dirty="0"/>
          </a:p>
          <a:p>
            <a:r>
              <a:rPr lang="en-GB" sz="1200" kern="1200" dirty="0">
                <a:solidFill>
                  <a:schemeClr val="tx1"/>
                </a:solidFill>
                <a:effectLst/>
                <a:latin typeface="+mn-lt"/>
                <a:ea typeface="+mn-ea"/>
                <a:cs typeface="+mn-cs"/>
              </a:rPr>
              <a:t>Where would you start?   - Most would start with self-awareness as it is difficult to decide on a career move without first understanding what you want from a career.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Careers Unit uses this model in the design of their on-line models for career planning.  Links to these models can be found in the further reading and resources which will be distributed at the end of this workshop</a:t>
            </a:r>
            <a:endParaRPr lang="en-GB" alt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dirty="0"/>
          </a:p>
        </p:txBody>
      </p:sp>
    </p:spTree>
    <p:extLst>
      <p:ext uri="{BB962C8B-B14F-4D97-AF65-F5344CB8AC3E}">
        <p14:creationId xmlns:p14="http://schemas.microsoft.com/office/powerpoint/2010/main" val="4121784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sz="1200" kern="1200" dirty="0">
                <a:solidFill>
                  <a:schemeClr val="tx1"/>
                </a:solidFill>
                <a:effectLst/>
                <a:latin typeface="+mn-lt"/>
                <a:ea typeface="+mn-ea"/>
                <a:cs typeface="+mn-cs"/>
              </a:rPr>
              <a:t>The second model is TGROW which is primarily used to offer a structure to coaching conversations. This model has been adapted from the grow model proposed by Sir John Whitmore(2017)  (Coaching for Performance Chapter 6) and provides a sequence to structure your conversations inviting you to think about the:</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Topic</a:t>
            </a:r>
            <a:r>
              <a:rPr lang="en-GB" sz="1200" kern="1200" dirty="0">
                <a:solidFill>
                  <a:schemeClr val="tx1"/>
                </a:solidFill>
                <a:effectLst/>
                <a:latin typeface="+mn-lt"/>
                <a:ea typeface="+mn-ea"/>
                <a:cs typeface="+mn-cs"/>
              </a:rPr>
              <a:t> for discussion</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Goals</a:t>
            </a:r>
            <a:r>
              <a:rPr lang="en-GB" sz="1200" kern="1200" dirty="0">
                <a:solidFill>
                  <a:schemeClr val="tx1"/>
                </a:solidFill>
                <a:effectLst/>
                <a:latin typeface="+mn-lt"/>
                <a:ea typeface="+mn-ea"/>
                <a:cs typeface="+mn-cs"/>
              </a:rPr>
              <a:t>/outcomes from your meeting; an exploration of what is actually happening now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Reality</a:t>
            </a:r>
            <a:r>
              <a:rPr lang="en-GB" sz="1200" kern="1200" dirty="0">
                <a:solidFill>
                  <a:schemeClr val="tx1"/>
                </a:solidFill>
                <a:effectLst/>
                <a:latin typeface="+mn-lt"/>
                <a:ea typeface="+mn-ea"/>
                <a:cs typeface="+mn-cs"/>
              </a:rPr>
              <a:t> ; what the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Options</a:t>
            </a:r>
            <a:r>
              <a:rPr lang="en-GB" sz="1200" kern="1200" dirty="0">
                <a:solidFill>
                  <a:schemeClr val="tx1"/>
                </a:solidFill>
                <a:effectLst/>
                <a:latin typeface="+mn-lt"/>
                <a:ea typeface="+mn-ea"/>
                <a:cs typeface="+mn-cs"/>
              </a:rPr>
              <a:t> that are currently under consideration and finally some sense of action or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Will</a:t>
            </a:r>
            <a:r>
              <a:rPr lang="en-GB" sz="1200" kern="1200" dirty="0">
                <a:solidFill>
                  <a:schemeClr val="tx1"/>
                </a:solidFill>
                <a:effectLst/>
                <a:latin typeface="+mn-lt"/>
                <a:ea typeface="+mn-ea"/>
                <a:cs typeface="+mn-cs"/>
              </a:rPr>
              <a:t> to move forward in which: what, when and who are explored in the discussion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GROW</a:t>
            </a:r>
            <a:r>
              <a:rPr lang="en-GB" sz="1200" kern="1200" dirty="0">
                <a:solidFill>
                  <a:schemeClr val="tx1"/>
                </a:solidFill>
                <a:effectLst/>
                <a:latin typeface="+mn-lt"/>
                <a:ea typeface="+mn-ea"/>
                <a:cs typeface="+mn-cs"/>
              </a:rPr>
              <a:t>  This conversation is set in context with the inclusion of the context or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Hence TGROW</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can be very effectively used to structure both long and short coaching conversations as you can manage it to fit the time available.  A possible outcome can be as simple as ‘To discuss this issue properly we need to allocate more than five minutes.  Let’s book a half hour next week to discuss this more fully’</a:t>
            </a:r>
            <a:endParaRPr lang="en-US" altLang="en-US" dirty="0">
              <a:ea typeface="ＭＳ Ｐゴシック" charset="-128"/>
            </a:endParaRPr>
          </a:p>
        </p:txBody>
      </p:sp>
      <p:sp>
        <p:nvSpPr>
          <p:cNvPr id="51204" name="Slide Number Placeholder 3"/>
          <p:cNvSpPr>
            <a:spLocks noGrp="1"/>
          </p:cNvSpPr>
          <p:nvPr>
            <p:ph type="sldNum" sz="quarter" idx="5"/>
          </p:nvPr>
        </p:nvSpPr>
        <p:spPr/>
        <p:txBody>
          <a:bodyPr/>
          <a:lstStyle>
            <a:lvl1pPr defTabSz="912813" eaLnBrk="0" hangingPunct="0">
              <a:defRPr b="1">
                <a:solidFill>
                  <a:schemeClr val="tx1"/>
                </a:solidFill>
                <a:latin typeface="Arial" charset="0"/>
                <a:ea typeface="ＭＳ Ｐゴシック" charset="-128"/>
              </a:defRPr>
            </a:lvl1pPr>
            <a:lvl2pPr marL="742950" indent="-285750" defTabSz="912813" eaLnBrk="0" hangingPunct="0">
              <a:defRPr b="1">
                <a:solidFill>
                  <a:schemeClr val="tx1"/>
                </a:solidFill>
                <a:latin typeface="Arial" charset="0"/>
                <a:ea typeface="ＭＳ Ｐゴシック" charset="-128"/>
              </a:defRPr>
            </a:lvl2pPr>
            <a:lvl3pPr marL="1143000" indent="-228600" defTabSz="912813" eaLnBrk="0" hangingPunct="0">
              <a:defRPr b="1">
                <a:solidFill>
                  <a:schemeClr val="tx1"/>
                </a:solidFill>
                <a:latin typeface="Arial" charset="0"/>
                <a:ea typeface="ＭＳ Ｐゴシック" charset="-128"/>
              </a:defRPr>
            </a:lvl3pPr>
            <a:lvl4pPr marL="1600200" indent="-228600" defTabSz="912813" eaLnBrk="0" hangingPunct="0">
              <a:defRPr b="1">
                <a:solidFill>
                  <a:schemeClr val="tx1"/>
                </a:solidFill>
                <a:latin typeface="Arial" charset="0"/>
                <a:ea typeface="ＭＳ Ｐゴシック" charset="-128"/>
              </a:defRPr>
            </a:lvl4pPr>
            <a:lvl5pPr marL="2057400" indent="-228600" defTabSz="912813" eaLnBrk="0" hangingPunct="0">
              <a:defRPr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fld id="{A25923D4-CE4E-3D4A-B802-94A768B22333}" type="slidenum">
              <a:rPr lang="en-GB" altLang="en-US" b="0"/>
              <a:pPr eaLnBrk="1" hangingPunct="1"/>
              <a:t>12</a:t>
            </a:fld>
            <a:endParaRPr lang="en-GB" altLang="en-US" b="0" dirty="0"/>
          </a:p>
        </p:txBody>
      </p:sp>
    </p:spTree>
    <p:extLst>
      <p:ext uri="{BB962C8B-B14F-4D97-AF65-F5344CB8AC3E}">
        <p14:creationId xmlns:p14="http://schemas.microsoft.com/office/powerpoint/2010/main" val="322136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ea typeface="ＭＳ Ｐゴシック" charset="-128"/>
              </a:rPr>
              <a:t>The effectiveness of the SCAN and TGROW models in offering a structure or framework in which to analyse, reflect, challenge and identify goals is intrinsically linked to asking the right types of questions. This being so it is important to consider common ‘traps’ and ‘pitfalls’ that can affect the rapport, relevance, ownership and outcomes of career coaching</a:t>
            </a:r>
          </a:p>
          <a:p>
            <a:endParaRPr lang="en-US" altLang="en-US" dirty="0">
              <a:ea typeface="ＭＳ Ｐゴシック" charset="-128"/>
            </a:endParaRPr>
          </a:p>
          <a:p>
            <a:r>
              <a:rPr lang="en-US" altLang="en-US" b="1" dirty="0">
                <a:ea typeface="ＭＳ Ｐゴシック" charset="-128"/>
              </a:rPr>
              <a:t>These slides are for reference only and do not need to have time spent on going over them in the context of this workshop </a:t>
            </a: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108013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worksheet</a:t>
            </a:r>
          </a:p>
          <a:p>
            <a:r>
              <a:rPr lang="en-GB" dirty="0"/>
              <a:t> </a:t>
            </a:r>
          </a:p>
          <a:p>
            <a:r>
              <a:rPr lang="en-US" sz="1200" b="1" u="sng" kern="1200" dirty="0">
                <a:solidFill>
                  <a:schemeClr val="tx1"/>
                </a:solidFill>
                <a:effectLst/>
                <a:latin typeface="+mn-lt"/>
                <a:ea typeface="+mn-ea"/>
                <a:cs typeface="+mn-cs"/>
              </a:rPr>
              <a:t>EXERCISE 3: </a:t>
            </a:r>
            <a:r>
              <a:rPr lang="en-US" sz="1200" b="1" kern="1200" dirty="0">
                <a:solidFill>
                  <a:schemeClr val="tx1"/>
                </a:solidFill>
                <a:effectLst/>
                <a:latin typeface="+mn-lt"/>
                <a:ea typeface="+mn-ea"/>
                <a:cs typeface="+mn-cs"/>
              </a:rPr>
              <a:t>C</a:t>
            </a:r>
            <a:r>
              <a:rPr lang="en-GB" sz="1200" b="1" kern="1200" dirty="0">
                <a:solidFill>
                  <a:schemeClr val="tx1"/>
                </a:solidFill>
                <a:effectLst/>
                <a:latin typeface="+mn-lt"/>
                <a:ea typeface="+mn-ea"/>
                <a:cs typeface="+mn-cs"/>
              </a:rPr>
              <a:t>AREER COACHING QUESTIONS– TRAPS &amp; PITFALLS?</a:t>
            </a:r>
            <a:endParaRPr lang="en-GB"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Facilitator to hand out worksheet which you can find in </a:t>
            </a:r>
            <a:r>
              <a:rPr lang="en-GB" sz="1200" b="1" i="1" kern="1200" dirty="0">
                <a:solidFill>
                  <a:schemeClr val="tx1"/>
                </a:solidFill>
                <a:effectLst/>
                <a:latin typeface="+mn-lt"/>
                <a:ea typeface="+mn-ea"/>
                <a:cs typeface="+mn-cs"/>
              </a:rPr>
              <a:t>Appendix 2</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delegates to look at the questions in the speech bubbles on the second page and note down which they consider appropriate/ not appropriate for a career coaching conversation.  Use the table on the front page to record their choices and their reasons for these choices.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14</a:t>
            </a:fld>
            <a:endParaRPr lang="en-US" dirty="0"/>
          </a:p>
        </p:txBody>
      </p:sp>
    </p:spTree>
    <p:extLst>
      <p:ext uri="{BB962C8B-B14F-4D97-AF65-F5344CB8AC3E}">
        <p14:creationId xmlns:p14="http://schemas.microsoft.com/office/powerpoint/2010/main" val="119305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b="1" dirty="0">
                <a:ea typeface="ＭＳ Ｐゴシック" charset="-128"/>
              </a:rPr>
              <a:t>Summarise exercise 2 using this slide and these accompanying notes:</a:t>
            </a:r>
          </a:p>
          <a:p>
            <a:endParaRPr lang="en-US" altLang="en-US" b="1" dirty="0">
              <a:ea typeface="ＭＳ Ｐゴシック" charset="-128"/>
            </a:endParaRPr>
          </a:p>
          <a:p>
            <a:r>
              <a:rPr lang="en-US" altLang="en-US" b="1" dirty="0">
                <a:ea typeface="ＭＳ Ｐゴシック" charset="-128"/>
              </a:rPr>
              <a:t>Advice giving </a:t>
            </a:r>
            <a:r>
              <a:rPr lang="en-US" altLang="en-US" dirty="0">
                <a:ea typeface="ＭＳ Ｐゴシック" charset="-128"/>
              </a:rPr>
              <a:t>– wishing to be helpful through giving your own solutions dressed up as questions – Does the question start with a verb and can it be answered yes or no – if so it falls into this category</a:t>
            </a:r>
          </a:p>
          <a:p>
            <a:endParaRPr lang="en-US" altLang="en-US" dirty="0">
              <a:ea typeface="ＭＳ Ｐゴシック" charset="-128"/>
            </a:endParaRPr>
          </a:p>
          <a:p>
            <a:r>
              <a:rPr lang="en-US" altLang="en-US" b="1" dirty="0">
                <a:ea typeface="ＭＳ Ｐゴシック" charset="-128"/>
              </a:rPr>
              <a:t>‘Why’ questions </a:t>
            </a:r>
            <a:r>
              <a:rPr lang="en-US" altLang="en-US" dirty="0">
                <a:ea typeface="ＭＳ Ｐゴシック" charset="-128"/>
              </a:rPr>
              <a:t>– Invites defensiveness which takes the form of analyzing and intellectualizing. Often focuses on motivation which might not be known and felt like an interrogation which closes the trainee off</a:t>
            </a:r>
          </a:p>
          <a:p>
            <a:endParaRPr lang="en-US" altLang="en-US" dirty="0">
              <a:ea typeface="ＭＳ Ｐゴシック" charset="-128"/>
            </a:endParaRPr>
          </a:p>
          <a:p>
            <a:r>
              <a:rPr lang="en-US" altLang="en-US" b="1" dirty="0">
                <a:ea typeface="ＭＳ Ｐゴシック" charset="-128"/>
              </a:rPr>
              <a:t>Researching the Data </a:t>
            </a:r>
            <a:r>
              <a:rPr lang="en-US" altLang="en-US" dirty="0">
                <a:ea typeface="ＭＳ Ｐゴシック" charset="-128"/>
              </a:rPr>
              <a:t>– The client already has the data – pertinent data will emerge when you ask the right questions. If you are searching for data you are not really listening</a:t>
            </a:r>
          </a:p>
          <a:p>
            <a:endParaRPr lang="en-US" altLang="en-US" dirty="0">
              <a:ea typeface="ＭＳ Ｐゴシック" charset="-128"/>
            </a:endParaRPr>
          </a:p>
          <a:p>
            <a:r>
              <a:rPr lang="en-US" altLang="en-US" b="1" dirty="0">
                <a:ea typeface="ＭＳ Ｐゴシック" charset="-128"/>
              </a:rPr>
              <a:t>People not present </a:t>
            </a:r>
            <a:r>
              <a:rPr lang="en-US" altLang="en-US" dirty="0">
                <a:ea typeface="ＭＳ Ｐゴシック" charset="-128"/>
              </a:rPr>
              <a:t>– None of us can be sure what another person’s motivation is an may convince the trainee that the problem is wholly owned by that other person or may have responsibility for the trainee’s decision</a:t>
            </a:r>
          </a:p>
          <a:p>
            <a:endParaRPr lang="en-US" altLang="en-US" dirty="0">
              <a:ea typeface="ＭＳ Ｐゴシック" charset="-128"/>
            </a:endParaRPr>
          </a:p>
          <a:p>
            <a:r>
              <a:rPr lang="en-US" altLang="en-US" b="1" dirty="0">
                <a:ea typeface="ＭＳ Ｐゴシック" charset="-128"/>
              </a:rPr>
              <a:t>Long &amp; Multi-faceted Questions </a:t>
            </a:r>
            <a:r>
              <a:rPr lang="en-US" altLang="en-US" dirty="0">
                <a:ea typeface="ＭＳ Ｐゴシック" charset="-128"/>
              </a:rPr>
              <a:t>– client becomes confused and reveal uncertainty – take a pause and rephrase</a:t>
            </a: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2445373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ea typeface="ＭＳ Ｐゴシック" charset="-128"/>
              </a:rPr>
              <a:t>As these questioning types on slides 16 – 18 are well covered in both the handbook covering this workshop, Coaching Skills by Jenny Rogers.  You may wish to choose to omit these slides but advise the participants to read them in their own time.</a:t>
            </a:r>
          </a:p>
          <a:p>
            <a:endParaRPr lang="en-US" altLang="en-US" dirty="0">
              <a:ea typeface="ＭＳ Ｐゴシック"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questions fall somewhere along the continuum of closed and open questions. At the closed end are questions designed to obtain specific responses by offering the other person limited choice. At the opposite end are the more open questions that offer endless ways of responding. With closed questions, the response may be a factual piece of information or a ‘yes’, ‘no’ or ‘maybe’ answer. Open questions will open up the individual’s thinking, allowing them to explore their thoughts and seek the most appropriate answer, generated from their own reflection and thinking. </a:t>
            </a:r>
            <a:endParaRPr lang="en-GB" sz="1200" kern="1200" dirty="0">
              <a:solidFill>
                <a:schemeClr val="tx1"/>
              </a:solidFill>
              <a:effectLst/>
              <a:latin typeface="+mn-lt"/>
              <a:ea typeface="+mn-ea"/>
              <a:cs typeface="+mn-cs"/>
            </a:endParaRPr>
          </a:p>
          <a:p>
            <a:endParaRPr lang="en-US" altLang="en-US" dirty="0">
              <a:ea typeface="ＭＳ Ｐゴシック" charset="-128"/>
            </a:endParaRP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210275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Leading questions do exactly that: they lead the other person towards the ‘right’ answer by implying what you think their answer should be. It is obvious that the person asking the question is expecting a certain answer. This may make the individual feel obliged to respond to give the answer the questioner is looking for to avoid a debate or having to justify their answer. Although a leading question can lead someone to agree with an idea, it is important to be aware of the negative effect it can have. The individual may feel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were manipulated into making a commitment they didn’t want to make. This could lead to feelings of distrust, loss of respect and undermine rapport.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Asking a reflective question, on the other hand, will have a totally different effect. The question is structured in such a way that there is no indication of a right or wrong answer or an expected response. This helps open up the conversation and gives a better picture of what the other person is thinking.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US" altLang="en-US" dirty="0">
              <a:ea typeface="ＭＳ Ｐゴシック" charset="-128"/>
            </a:endParaRP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119511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A nominalization is a noun, adjective or verb which has been turned into an abstract concept e.g. a politician will talk about </a:t>
            </a:r>
            <a:r>
              <a:rPr lang="en-US" sz="1200" i="1" kern="1200" dirty="0">
                <a:solidFill>
                  <a:schemeClr val="tx1"/>
                </a:solidFill>
                <a:effectLst/>
                <a:latin typeface="+mn-lt"/>
                <a:ea typeface="+mn-ea"/>
                <a:cs typeface="+mn-cs"/>
              </a:rPr>
              <a:t>modernizing</a:t>
            </a:r>
            <a:r>
              <a:rPr lang="en-US" sz="1200" kern="1200" dirty="0">
                <a:solidFill>
                  <a:schemeClr val="tx1"/>
                </a:solidFill>
                <a:effectLst/>
                <a:latin typeface="+mn-lt"/>
                <a:ea typeface="+mn-ea"/>
                <a:cs typeface="+mn-cs"/>
              </a:rPr>
              <a:t> the NHS or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in the civil service. Similarly, a trainee may talk about being </a:t>
            </a:r>
            <a:r>
              <a:rPr lang="en-US" sz="1200" i="1" kern="1200" dirty="0">
                <a:solidFill>
                  <a:schemeClr val="tx1"/>
                </a:solidFill>
                <a:effectLst/>
                <a:latin typeface="+mn-lt"/>
                <a:ea typeface="+mn-ea"/>
                <a:cs typeface="+mn-cs"/>
              </a:rPr>
              <a:t>paralysed </a:t>
            </a:r>
            <a:r>
              <a:rPr lang="en-US" sz="1200" kern="1200" dirty="0">
                <a:solidFill>
                  <a:schemeClr val="tx1"/>
                </a:solidFill>
                <a:effectLst/>
                <a:latin typeface="+mn-lt"/>
                <a:ea typeface="+mn-ea"/>
                <a:cs typeface="+mn-cs"/>
              </a:rPr>
              <a:t> by </a:t>
            </a:r>
            <a:r>
              <a:rPr lang="en-US" sz="1200" i="1" kern="1200" dirty="0">
                <a:solidFill>
                  <a:schemeClr val="tx1"/>
                </a:solidFill>
                <a:effectLst/>
                <a:latin typeface="+mn-lt"/>
                <a:ea typeface="+mn-ea"/>
                <a:cs typeface="+mn-cs"/>
              </a:rPr>
              <a:t>indecision</a:t>
            </a:r>
            <a:r>
              <a:rPr lang="en-US" sz="1200" kern="1200" dirty="0">
                <a:solidFill>
                  <a:schemeClr val="tx1"/>
                </a:solidFill>
                <a:effectLst/>
                <a:latin typeface="+mn-lt"/>
                <a:ea typeface="+mn-ea"/>
                <a:cs typeface="+mn-cs"/>
              </a:rPr>
              <a:t>. No behavior is specified and each listener will create their own meaning lulled into a false sense of shared understanding.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think you maybe hearing a nominalisation – ask yourself could you buy it, carry it away as a physical entity or see it in actual behavior  - if not then it is a nominalization and you should always ask the trainee to clarify instead of assuming meaning.</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3562432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baseline="0" dirty="0">
              <a:ea typeface="ＭＳ Ｐゴシック" charset="-128"/>
            </a:endParaRPr>
          </a:p>
          <a:p>
            <a:r>
              <a:rPr lang="en-US" sz="1200" kern="1200" dirty="0">
                <a:solidFill>
                  <a:schemeClr val="tx1"/>
                </a:solidFill>
                <a:effectLst/>
                <a:latin typeface="+mn-lt"/>
                <a:ea typeface="+mn-ea"/>
                <a:cs typeface="+mn-cs"/>
              </a:rPr>
              <a:t>A presupposition question allows you to ‘slide past’ anything that could be blocking someone from seeing something from a different perspective. It also frees the individual to bypass their own blocks, e.g. negative beliefs and limiting assumptions that stand in the way of decision making or taking steps towards their desired goal.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‘slide-past’ questions works subconsciously to bypass mental blocks, giving the person permission to move on (to commit to action). The subconscious mind does not judge instructions that it receives from the conscious mind. It simply obeys its commander; storing away any information which may be at odds with the individual’s self-perceptions or beliefs. The instruction manages to ‘slide past’ the subconscious – and as such, the “blocks”- and the individual is invited to open up to new possibilities and new ways of thinking.</a:t>
            </a:r>
            <a:endParaRPr lang="en-GB" sz="1200" kern="1200" dirty="0">
              <a:solidFill>
                <a:schemeClr val="tx1"/>
              </a:solidFill>
              <a:effectLst/>
              <a:latin typeface="+mn-lt"/>
              <a:ea typeface="+mn-ea"/>
              <a:cs typeface="+mn-cs"/>
            </a:endParaRPr>
          </a:p>
          <a:p>
            <a:endParaRPr lang="en-US" altLang="en-US" dirty="0">
              <a:ea typeface="ＭＳ Ｐゴシック" charset="-128"/>
            </a:endParaRP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79162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indent="0" eaLnBrk="1" hangingPunct="1">
              <a:buClr>
                <a:srgbClr val="6EA5FF"/>
              </a:buClr>
              <a:buSzPct val="116000"/>
              <a:buFont typeface="Wingdings" charset="2"/>
              <a:buNone/>
            </a:pPr>
            <a:endParaRPr lang="en-GB" altLang="en-US" dirty="0">
              <a:ea typeface="ＭＳ Ｐゴシック" charset="-128"/>
            </a:endParaRPr>
          </a:p>
          <a:p>
            <a:r>
              <a:rPr lang="en-GB" sz="1200" b="1" kern="1200" dirty="0">
                <a:solidFill>
                  <a:schemeClr val="tx1"/>
                </a:solidFill>
                <a:effectLst/>
                <a:latin typeface="+mn-lt"/>
                <a:ea typeface="+mn-ea"/>
                <a:cs typeface="+mn-cs"/>
              </a:rPr>
              <a:t>Outline of aims of workshop</a:t>
            </a:r>
            <a:r>
              <a:rPr lang="en-GB" sz="1200" kern="1200" dirty="0">
                <a:solidFill>
                  <a:schemeClr val="tx1"/>
                </a:solidFill>
                <a:effectLst/>
                <a:latin typeface="+mn-lt"/>
                <a:ea typeface="+mn-ea"/>
                <a:cs typeface="+mn-cs"/>
              </a:rPr>
              <a:t> – </a:t>
            </a:r>
          </a:p>
          <a:p>
            <a:r>
              <a:rPr lang="en-GB" sz="1200" kern="1200" dirty="0">
                <a:solidFill>
                  <a:schemeClr val="tx1"/>
                </a:solidFill>
                <a:effectLst/>
                <a:latin typeface="+mn-lt"/>
                <a:ea typeface="+mn-ea"/>
                <a:cs typeface="+mn-cs"/>
              </a:rPr>
              <a:t>The aim is to spark your enthusiasm and confidence to cascade this learning to colleagues who have a supervisory role with doctors in training and in particular to support those trainees who are International Medical Graduates (IMG) or Black, Asian and Minority Ethnic (BAME) doctors </a:t>
            </a:r>
          </a:p>
          <a:p>
            <a:r>
              <a:rPr lang="en-GB" sz="1200" kern="1200" dirty="0">
                <a:solidFill>
                  <a:schemeClr val="tx1"/>
                </a:solidFill>
                <a:effectLst/>
                <a:latin typeface="+mn-lt"/>
                <a:ea typeface="+mn-ea"/>
                <a:cs typeface="+mn-cs"/>
              </a:rPr>
              <a:t> </a:t>
            </a:r>
          </a:p>
          <a:p>
            <a:pPr marL="0" lvl="1" indent="0" eaLnBrk="1" hangingPunct="1">
              <a:buClr>
                <a:srgbClr val="6EA5FF"/>
              </a:buClr>
              <a:buSzPct val="116000"/>
              <a:buFont typeface="Wingdings" charset="2"/>
              <a:buNone/>
            </a:pPr>
            <a:endParaRPr lang="en-GB" altLang="en-US" dirty="0">
              <a:ea typeface="ＭＳ Ｐゴシック" charset="-128"/>
            </a:endParaRPr>
          </a:p>
          <a:p>
            <a:endParaRPr lang="en-GB" altLang="ja-JP" b="0" dirty="0">
              <a:ea typeface="ＭＳ Ｐゴシック" charset="-128"/>
            </a:endParaRPr>
          </a:p>
        </p:txBody>
      </p:sp>
      <p:sp>
        <p:nvSpPr>
          <p:cNvPr id="39940" name="Slide Number Placeholder 3"/>
          <p:cNvSpPr>
            <a:spLocks noGrp="1"/>
          </p:cNvSpPr>
          <p:nvPr>
            <p:ph type="sldNum" sz="quarter" idx="5"/>
          </p:nvPr>
        </p:nvSpPr>
        <p:spPr/>
        <p:txBody>
          <a:bodyPr/>
          <a:lstStyle>
            <a:lvl1pPr defTabSz="912813" eaLnBrk="0" hangingPunct="0">
              <a:defRPr b="1">
                <a:solidFill>
                  <a:schemeClr val="tx1"/>
                </a:solidFill>
                <a:latin typeface="Arial" charset="0"/>
                <a:ea typeface="ＭＳ Ｐゴシック" charset="-128"/>
              </a:defRPr>
            </a:lvl1pPr>
            <a:lvl2pPr marL="742950" indent="-285750" defTabSz="912813" eaLnBrk="0" hangingPunct="0">
              <a:defRPr b="1">
                <a:solidFill>
                  <a:schemeClr val="tx1"/>
                </a:solidFill>
                <a:latin typeface="Arial" charset="0"/>
                <a:ea typeface="ＭＳ Ｐゴシック" charset="-128"/>
              </a:defRPr>
            </a:lvl2pPr>
            <a:lvl3pPr marL="1143000" indent="-228600" defTabSz="912813" eaLnBrk="0" hangingPunct="0">
              <a:defRPr b="1">
                <a:solidFill>
                  <a:schemeClr val="tx1"/>
                </a:solidFill>
                <a:latin typeface="Arial" charset="0"/>
                <a:ea typeface="ＭＳ Ｐゴシック" charset="-128"/>
              </a:defRPr>
            </a:lvl3pPr>
            <a:lvl4pPr marL="1600200" indent="-228600" defTabSz="912813" eaLnBrk="0" hangingPunct="0">
              <a:defRPr b="1">
                <a:solidFill>
                  <a:schemeClr val="tx1"/>
                </a:solidFill>
                <a:latin typeface="Arial" charset="0"/>
                <a:ea typeface="ＭＳ Ｐゴシック" charset="-128"/>
              </a:defRPr>
            </a:lvl4pPr>
            <a:lvl5pPr marL="2057400" indent="-228600" defTabSz="912813" eaLnBrk="0" hangingPunct="0">
              <a:defRPr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fld id="{37A54E3F-8773-F04E-9113-60E808396BEC}" type="slidenum">
              <a:rPr lang="en-GB" altLang="en-US" b="0"/>
              <a:pPr eaLnBrk="1" hangingPunct="1"/>
              <a:t>2</a:t>
            </a:fld>
            <a:endParaRPr lang="en-GB" altLang="en-US" b="0" dirty="0"/>
          </a:p>
        </p:txBody>
      </p:sp>
    </p:spTree>
    <p:extLst>
      <p:ext uri="{BB962C8B-B14F-4D97-AF65-F5344CB8AC3E}">
        <p14:creationId xmlns:p14="http://schemas.microsoft.com/office/powerpoint/2010/main" val="746570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b="1" u="sng" dirty="0">
                <a:ea typeface="ＭＳ Ｐゴシック" charset="-128"/>
              </a:rPr>
              <a:t>EXERCISE 4: CASE STUDIES</a:t>
            </a:r>
          </a:p>
          <a:p>
            <a:endParaRPr lang="en-US" altLang="en-US" b="1" u="sng" dirty="0">
              <a:ea typeface="ＭＳ Ｐゴシック" charset="-128"/>
            </a:endParaRPr>
          </a:p>
          <a:p>
            <a:r>
              <a:rPr lang="en-US" altLang="en-US" dirty="0">
                <a:ea typeface="ＭＳ Ｐゴシック" charset="-128"/>
              </a:rPr>
              <a:t>There are four case studies in </a:t>
            </a:r>
            <a:r>
              <a:rPr lang="en-US" altLang="en-US" b="1" i="1" dirty="0">
                <a:ea typeface="ＭＳ Ｐゴシック" charset="-128"/>
              </a:rPr>
              <a:t>Appendix 5</a:t>
            </a:r>
          </a:p>
          <a:p>
            <a:endParaRPr lang="en-US" altLang="en-US" b="0" dirty="0">
              <a:ea typeface="ＭＳ Ｐゴシック" charset="-128"/>
            </a:endParaRPr>
          </a:p>
          <a:p>
            <a:r>
              <a:rPr lang="en-US" altLang="en-US" b="0" dirty="0">
                <a:ea typeface="ＭＳ Ｐゴシック" charset="-128"/>
              </a:rPr>
              <a:t>A crib sheet </a:t>
            </a:r>
            <a:r>
              <a:rPr lang="en-US" altLang="en-US" b="1" i="1" dirty="0">
                <a:ea typeface="ＭＳ Ｐゴシック" charset="-128"/>
              </a:rPr>
              <a:t>Appendix 6</a:t>
            </a:r>
            <a:r>
              <a:rPr lang="en-US" altLang="en-US" b="0" i="1" dirty="0">
                <a:ea typeface="ＭＳ Ｐゴシック" charset="-128"/>
              </a:rPr>
              <a:t>  </a:t>
            </a:r>
            <a:r>
              <a:rPr lang="en-US" altLang="en-US" b="0" dirty="0">
                <a:ea typeface="ＭＳ Ｐゴシック" charset="-128"/>
              </a:rPr>
              <a:t>is provided to support the facilitator but can also be handed out to participants to support the discussion.</a:t>
            </a: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262909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p:spPr>
        <p:txBody>
          <a:bodyPr/>
          <a:lstStyle/>
          <a:p>
            <a:r>
              <a:rPr lang="en-GB" sz="1200" kern="1200" dirty="0">
                <a:solidFill>
                  <a:schemeClr val="tx1"/>
                </a:solidFill>
                <a:effectLst/>
                <a:latin typeface="+mn-lt"/>
                <a:ea typeface="+mn-ea"/>
                <a:cs typeface="+mn-cs"/>
              </a:rPr>
              <a:t>Some of the techniques for good active listening include:</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Match your voice to the colleague’s (volume, pace, pitch, tone, intonation and phrasing).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Copy and match your colleague’s use of terminology, jargon and turn of phrase and jot down frequently used words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Match &amp; mirror the non-verbal signals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mindful of the power of silence. Give permission and encouragement to use the silence for continuing the thinking process.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Words expressed with energy = Excited? Optimistic? Motivated? Words which sound flat = Bored? Defeatist? Daunted?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Reflect back the </a:t>
            </a:r>
            <a:r>
              <a:rPr lang="en-US" sz="1200" u="sng" kern="1200" dirty="0">
                <a:solidFill>
                  <a:schemeClr val="tx1"/>
                </a:solidFill>
                <a:effectLst/>
                <a:latin typeface="+mn-lt"/>
                <a:ea typeface="+mn-ea"/>
                <a:cs typeface="+mn-cs"/>
              </a:rPr>
              <a:t>exact</a:t>
            </a:r>
            <a:r>
              <a:rPr lang="en-US" sz="1200" kern="1200" dirty="0">
                <a:solidFill>
                  <a:schemeClr val="tx1"/>
                </a:solidFill>
                <a:effectLst/>
                <a:latin typeface="+mn-lt"/>
                <a:ea typeface="+mn-ea"/>
                <a:cs typeface="+mn-cs"/>
              </a:rPr>
              <a:t> words and phrasing, conveyed with the </a:t>
            </a:r>
            <a:r>
              <a:rPr lang="en-US" sz="1200" u="sng" kern="1200" dirty="0">
                <a:solidFill>
                  <a:schemeClr val="tx1"/>
                </a:solidFill>
                <a:effectLst/>
                <a:latin typeface="+mn-lt"/>
                <a:ea typeface="+mn-ea"/>
                <a:cs typeface="+mn-cs"/>
              </a:rPr>
              <a:t>same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feeling</a:t>
            </a:r>
            <a:r>
              <a:rPr lang="en-US" sz="1200" kern="1200" dirty="0">
                <a:solidFill>
                  <a:schemeClr val="tx1"/>
                </a:solidFill>
                <a:effectLst/>
                <a:latin typeface="+mn-lt"/>
                <a:ea typeface="+mn-ea"/>
                <a:cs typeface="+mn-cs"/>
              </a:rPr>
              <a:t>. Colleague will feel understood and listened to e.g. ‘</a:t>
            </a:r>
            <a:r>
              <a:rPr lang="en-US" sz="1200" i="1" kern="1200" dirty="0">
                <a:solidFill>
                  <a:schemeClr val="tx1"/>
                </a:solidFill>
                <a:effectLst/>
                <a:latin typeface="+mn-lt"/>
                <a:ea typeface="+mn-ea"/>
                <a:cs typeface="+mn-cs"/>
              </a:rPr>
              <a:t>So you’re thinking of having a word with your medical director on Thursday.</a:t>
            </a:r>
            <a:r>
              <a:rPr lang="en-GB" sz="1200" kern="1200" dirty="0">
                <a:solidFill>
                  <a:schemeClr val="tx1"/>
                </a:solidFill>
                <a:effectLst/>
                <a:latin typeface="+mn-lt"/>
                <a:ea typeface="+mn-ea"/>
                <a:cs typeface="+mn-cs"/>
              </a:rPr>
              <a:t>’</a:t>
            </a:r>
          </a:p>
        </p:txBody>
      </p:sp>
      <p:sp>
        <p:nvSpPr>
          <p:cNvPr id="2" name="Date Placeholder 1"/>
          <p:cNvSpPr>
            <a:spLocks noGrp="1"/>
          </p:cNvSpPr>
          <p:nvPr>
            <p:ph type="dt" sz="quarter" idx="1"/>
          </p:nvPr>
        </p:nvSpPr>
        <p:spPr>
          <a:noFill/>
        </p:spPr>
        <p:txBody>
          <a:bodyPr/>
          <a:lstStyle/>
          <a:p>
            <a:pPr>
              <a:defRPr/>
            </a:pPr>
            <a:endParaRPr lang="en-US" dirty="0"/>
          </a:p>
        </p:txBody>
      </p:sp>
    </p:spTree>
    <p:extLst>
      <p:ext uri="{BB962C8B-B14F-4D97-AF65-F5344CB8AC3E}">
        <p14:creationId xmlns:p14="http://schemas.microsoft.com/office/powerpoint/2010/main" val="2743285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p:spPr>
        <p:txBody>
          <a:bodyPr/>
          <a:lstStyle/>
          <a:p>
            <a:endParaRPr lang="en-GB" sz="1200" kern="1200" dirty="0">
              <a:solidFill>
                <a:schemeClr val="tx1"/>
              </a:solidFill>
              <a:effectLst/>
              <a:latin typeface="+mn-lt"/>
              <a:ea typeface="+mn-ea"/>
              <a:cs typeface="+mn-cs"/>
            </a:endParaRPr>
          </a:p>
        </p:txBody>
      </p:sp>
      <p:sp>
        <p:nvSpPr>
          <p:cNvPr id="2" name="Date Placeholder 1"/>
          <p:cNvSpPr>
            <a:spLocks noGrp="1"/>
          </p:cNvSpPr>
          <p:nvPr>
            <p:ph type="dt" sz="quarter" idx="1"/>
          </p:nvPr>
        </p:nvSpPr>
        <p:spPr>
          <a:noFill/>
        </p:spPr>
        <p:txBody>
          <a:bodyPr/>
          <a:lstStyle/>
          <a:p>
            <a:pPr>
              <a:defRPr/>
            </a:pPr>
            <a:endParaRPr lang="en-US" dirty="0"/>
          </a:p>
        </p:txBody>
      </p:sp>
    </p:spTree>
    <p:extLst>
      <p:ext uri="{BB962C8B-B14F-4D97-AF65-F5344CB8AC3E}">
        <p14:creationId xmlns:p14="http://schemas.microsoft.com/office/powerpoint/2010/main" val="28827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1" indent="-339725" eaLnBrk="1" hangingPunct="1">
              <a:buClr>
                <a:srgbClr val="6EA5FF"/>
              </a:buClr>
              <a:buSzPct val="116000"/>
              <a:buFont typeface="Wingdings" charset="2"/>
              <a:buChar char=""/>
            </a:pPr>
            <a:r>
              <a:rPr lang="en-GB" altLang="en-US" dirty="0">
                <a:ea typeface="ＭＳ Ｐゴシック" charset="-128"/>
              </a:rPr>
              <a:t>Timings</a:t>
            </a:r>
          </a:p>
          <a:p>
            <a:pPr marL="0" lvl="1" indent="-339725" eaLnBrk="1" hangingPunct="1">
              <a:buClr>
                <a:srgbClr val="6EA5FF"/>
              </a:buClr>
              <a:buSzPct val="116000"/>
              <a:buFont typeface="Wingdings" charset="2"/>
              <a:buChar char=""/>
            </a:pPr>
            <a:r>
              <a:rPr lang="en-GB" altLang="en-US" dirty="0">
                <a:ea typeface="ＭＳ Ｐゴシック" charset="-128"/>
              </a:rPr>
              <a:t>Q &amp; A / feedback </a:t>
            </a:r>
          </a:p>
          <a:p>
            <a:pPr marL="0" lvl="1" indent="-339725" eaLnBrk="1" hangingPunct="1">
              <a:buClr>
                <a:srgbClr val="6EA5FF"/>
              </a:buClr>
              <a:buSzPct val="116000"/>
              <a:buFont typeface="Wingdings" charset="2"/>
              <a:buChar char=""/>
            </a:pPr>
            <a:r>
              <a:rPr lang="en-GB" altLang="en-US" dirty="0">
                <a:ea typeface="ＭＳ Ｐゴシック" charset="-128"/>
              </a:rPr>
              <a:t>Individual expectations</a:t>
            </a:r>
          </a:p>
          <a:p>
            <a:pPr marL="0" lvl="1" indent="-339725" eaLnBrk="1" hangingPunct="1">
              <a:buClr>
                <a:srgbClr val="6EA5FF"/>
              </a:buClr>
              <a:buSzPct val="116000"/>
              <a:buFont typeface="Wingdings" charset="2"/>
              <a:buChar char=""/>
            </a:pPr>
            <a:r>
              <a:rPr lang="en-GB" altLang="en-US" dirty="0">
                <a:ea typeface="ＭＳ Ｐゴシック" charset="-128"/>
              </a:rPr>
              <a:t>Pre-course work</a:t>
            </a:r>
          </a:p>
          <a:p>
            <a:pPr marL="0" lvl="1" indent="-339725" eaLnBrk="1" hangingPunct="1">
              <a:buClr>
                <a:srgbClr val="6EA5FF"/>
              </a:buClr>
              <a:buSzPct val="116000"/>
              <a:buFont typeface="Wingdings" charset="2"/>
              <a:buChar char=""/>
            </a:pPr>
            <a:r>
              <a:rPr lang="en-GB" altLang="en-US" dirty="0">
                <a:ea typeface="ＭＳ Ｐゴシック" charset="-128"/>
              </a:rPr>
              <a:t>Group-Expectations</a:t>
            </a:r>
            <a:r>
              <a:rPr lang="en-GB" altLang="en-US" baseline="0" dirty="0">
                <a:ea typeface="ＭＳ Ｐゴシック" charset="-128"/>
              </a:rPr>
              <a:t> – Anything they feel not covered – can we accommodate?</a:t>
            </a:r>
            <a:endParaRPr lang="en-GB" altLang="en-US" dirty="0">
              <a:ea typeface="ＭＳ Ｐゴシック" charset="-128"/>
            </a:endParaRPr>
          </a:p>
          <a:p>
            <a:endParaRPr lang="en-GB" altLang="ja-JP" b="0" dirty="0">
              <a:ea typeface="ＭＳ Ｐゴシック" charset="-128"/>
            </a:endParaRPr>
          </a:p>
        </p:txBody>
      </p:sp>
      <p:sp>
        <p:nvSpPr>
          <p:cNvPr id="39940" name="Slide Number Placeholder 3"/>
          <p:cNvSpPr>
            <a:spLocks noGrp="1"/>
          </p:cNvSpPr>
          <p:nvPr>
            <p:ph type="sldNum" sz="quarter" idx="5"/>
          </p:nvPr>
        </p:nvSpPr>
        <p:spPr/>
        <p:txBody>
          <a:bodyPr/>
          <a:lstStyle>
            <a:lvl1pPr defTabSz="912813" eaLnBrk="0" hangingPunct="0">
              <a:defRPr b="1">
                <a:solidFill>
                  <a:schemeClr val="tx1"/>
                </a:solidFill>
                <a:latin typeface="Arial" charset="0"/>
                <a:ea typeface="ＭＳ Ｐゴシック" charset="-128"/>
              </a:defRPr>
            </a:lvl1pPr>
            <a:lvl2pPr marL="742950" indent="-285750" defTabSz="912813" eaLnBrk="0" hangingPunct="0">
              <a:defRPr b="1">
                <a:solidFill>
                  <a:schemeClr val="tx1"/>
                </a:solidFill>
                <a:latin typeface="Arial" charset="0"/>
                <a:ea typeface="ＭＳ Ｐゴシック" charset="-128"/>
              </a:defRPr>
            </a:lvl2pPr>
            <a:lvl3pPr marL="1143000" indent="-228600" defTabSz="912813" eaLnBrk="0" hangingPunct="0">
              <a:defRPr b="1">
                <a:solidFill>
                  <a:schemeClr val="tx1"/>
                </a:solidFill>
                <a:latin typeface="Arial" charset="0"/>
                <a:ea typeface="ＭＳ Ｐゴシック" charset="-128"/>
              </a:defRPr>
            </a:lvl3pPr>
            <a:lvl4pPr marL="1600200" indent="-228600" defTabSz="912813" eaLnBrk="0" hangingPunct="0">
              <a:defRPr b="1">
                <a:solidFill>
                  <a:schemeClr val="tx1"/>
                </a:solidFill>
                <a:latin typeface="Arial" charset="0"/>
                <a:ea typeface="ＭＳ Ｐゴシック" charset="-128"/>
              </a:defRPr>
            </a:lvl4pPr>
            <a:lvl5pPr marL="2057400" indent="-228600" defTabSz="912813" eaLnBrk="0" hangingPunct="0">
              <a:defRPr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fld id="{37A54E3F-8773-F04E-9113-60E808396BEC}" type="slidenum">
              <a:rPr lang="en-GB" altLang="en-US" b="0"/>
              <a:pPr eaLnBrk="1" hangingPunct="1"/>
              <a:t>3</a:t>
            </a:fld>
            <a:endParaRPr lang="en-GB" altLang="en-US" b="0" dirty="0"/>
          </a:p>
        </p:txBody>
      </p:sp>
    </p:spTree>
    <p:extLst>
      <p:ext uri="{BB962C8B-B14F-4D97-AF65-F5344CB8AC3E}">
        <p14:creationId xmlns:p14="http://schemas.microsoft.com/office/powerpoint/2010/main" val="65668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ea typeface="ＭＳ Ｐゴシック" charset="-128"/>
              </a:rPr>
              <a:t>Values are important both in terms of self awareness of core needs and priorities and how they are met/align with career choices/organisational values but also can instill clarity and inform effective applications and interviews.</a:t>
            </a:r>
          </a:p>
          <a:p>
            <a:endParaRPr lang="en-US" altLang="en-US" dirty="0">
              <a:ea typeface="ＭＳ Ｐゴシック" charset="-128"/>
            </a:endParaRPr>
          </a:p>
          <a:p>
            <a:r>
              <a:rPr lang="en-US" altLang="en-US" dirty="0">
                <a:ea typeface="ＭＳ Ｐゴシック" charset="-128"/>
              </a:rPr>
              <a:t>In small groups address the questions on Exercise 1  some prompt questions on slide 5 may help promote discussion</a:t>
            </a:r>
            <a:endParaRPr lang="en-US" altLang="en-US" baseline="0" dirty="0">
              <a:ea typeface="ＭＳ Ｐゴシック" charset="-128"/>
            </a:endParaRP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187789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b="1" u="sng" baseline="0" dirty="0">
                <a:ea typeface="ＭＳ Ｐゴシック" charset="-128"/>
              </a:rPr>
              <a:t>EXERCISE 1: Values</a:t>
            </a:r>
          </a:p>
          <a:p>
            <a:pPr marL="0" indent="0">
              <a:buFont typeface="Arial" panose="020B0604020202020204" pitchFamily="34" charset="0"/>
              <a:buNone/>
            </a:pPr>
            <a:r>
              <a:rPr lang="en-US" altLang="en-US" baseline="0" dirty="0">
                <a:ea typeface="ＭＳ Ｐゴシック" charset="-128"/>
              </a:rPr>
              <a:t>Whole group discussion:</a:t>
            </a:r>
          </a:p>
          <a:p>
            <a:pPr marL="0" indent="0">
              <a:buFont typeface="Arial" panose="020B0604020202020204" pitchFamily="34" charset="0"/>
              <a:buNone/>
            </a:pPr>
            <a:endParaRPr lang="en-US" altLang="en-US" baseline="0" dirty="0">
              <a:ea typeface="ＭＳ Ｐゴシック" charset="-128"/>
            </a:endParaRPr>
          </a:p>
          <a:p>
            <a:pPr marL="171450" indent="-171450">
              <a:buFont typeface="Arial" panose="020B0604020202020204" pitchFamily="34" charset="0"/>
              <a:buChar char="•"/>
            </a:pPr>
            <a:r>
              <a:rPr lang="en-US" altLang="en-US" baseline="0" dirty="0">
                <a:ea typeface="ＭＳ Ｐゴシック" charset="-128"/>
              </a:rPr>
              <a:t>What is the benefit of adopting an empathetic coaching approach with trainees ? </a:t>
            </a:r>
          </a:p>
          <a:p>
            <a:pPr marL="0" indent="0">
              <a:buFont typeface="Arial" panose="020B0604020202020204" pitchFamily="34" charset="0"/>
              <a:buNone/>
            </a:pPr>
            <a:r>
              <a:rPr lang="en-US" altLang="en-US" baseline="0" dirty="0">
                <a:ea typeface="ＭＳ Ｐゴシック" charset="-128"/>
              </a:rPr>
              <a:t>	(Possible considerations: Does hardship make you the consultant you are today or did other supportive factors have a bigger influence?)</a:t>
            </a:r>
          </a:p>
          <a:p>
            <a:pPr marL="0" indent="0">
              <a:buFont typeface="Arial" panose="020B0604020202020204" pitchFamily="34" charset="0"/>
              <a:buNone/>
            </a:pPr>
            <a:endParaRPr lang="en-US" altLang="en-US" baseline="0" dirty="0">
              <a:ea typeface="ＭＳ Ｐゴシック" charset="-128"/>
            </a:endParaRPr>
          </a:p>
          <a:p>
            <a:pPr marL="171450" indent="-171450">
              <a:buFont typeface="Arial" panose="020B0604020202020204" pitchFamily="34" charset="0"/>
              <a:buChar char="•"/>
            </a:pPr>
            <a:r>
              <a:rPr lang="en-US" altLang="en-US" baseline="0" dirty="0">
                <a:ea typeface="ＭＳ Ｐゴシック" charset="-128"/>
              </a:rPr>
              <a:t>What would be the disadvantage of adopting a hard and unempathetic approach with your trainee doctors? </a:t>
            </a:r>
          </a:p>
          <a:p>
            <a:pPr marL="0" indent="0">
              <a:buFont typeface="Arial" panose="020B0604020202020204" pitchFamily="34" charset="0"/>
              <a:buNone/>
            </a:pPr>
            <a:r>
              <a:rPr lang="en-US" altLang="en-US" baseline="0" dirty="0">
                <a:ea typeface="ＭＳ Ｐゴシック" charset="-128"/>
              </a:rPr>
              <a:t>	(Possible considerations:  doctors may feel unvalued and leave the trust, medicine, specialty; trainee may not engage – having a negative impact on their progress)</a:t>
            </a:r>
          </a:p>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5</a:t>
            </a:fld>
            <a:endParaRPr lang="en-US" dirty="0"/>
          </a:p>
        </p:txBody>
      </p:sp>
    </p:spTree>
    <p:extLst>
      <p:ext uri="{BB962C8B-B14F-4D97-AF65-F5344CB8AC3E}">
        <p14:creationId xmlns:p14="http://schemas.microsoft.com/office/powerpoint/2010/main" val="248535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600" b="0" dirty="0">
                <a:ea typeface="ＭＳ Ｐゴシック" charset="-128"/>
              </a:rPr>
              <a:t>What are the different ‘roles’ that Educational Supervisors can be asked to convey and when?</a:t>
            </a:r>
          </a:p>
          <a:p>
            <a:pPr marL="0" indent="0">
              <a:buNone/>
            </a:pPr>
            <a:endParaRPr lang="en-US" altLang="en-US" sz="1600" b="0" dirty="0">
              <a:ea typeface="ＭＳ Ｐゴシック" charset="-128"/>
            </a:endParaRPr>
          </a:p>
          <a:p>
            <a:pPr marL="0" indent="0">
              <a:buNone/>
            </a:pPr>
            <a:endParaRPr lang="en-US" altLang="en-US" sz="1600" b="0" dirty="0">
              <a:ea typeface="ＭＳ Ｐゴシック" charset="-128"/>
            </a:endParaRPr>
          </a:p>
          <a:p>
            <a:pPr marL="0" indent="0">
              <a:buNone/>
            </a:pPr>
            <a:r>
              <a:rPr lang="en-US" altLang="en-US" sz="1600" b="1" dirty="0">
                <a:ea typeface="ＭＳ Ｐゴシック" charset="-128"/>
              </a:rPr>
              <a:t>Educational Supervision</a:t>
            </a:r>
            <a:endParaRPr lang="en-US" altLang="ja-JP" sz="2000" b="1" dirty="0">
              <a:ea typeface="ＭＳ Ｐゴシック" charset="-128"/>
            </a:endParaRPr>
          </a:p>
          <a:p>
            <a:pPr marL="0" indent="0">
              <a:buNone/>
            </a:pPr>
            <a:endParaRPr lang="en-US" altLang="en-US" sz="1050" b="1" i="1" dirty="0">
              <a:ea typeface="ＭＳ Ｐゴシック" charset="-128"/>
            </a:endParaRPr>
          </a:p>
          <a:p>
            <a:pPr marL="0" indent="0">
              <a:buNone/>
            </a:pPr>
            <a:r>
              <a:rPr lang="en-GB" sz="1600" b="1" i="1" dirty="0"/>
              <a:t>An educational supervisor is responsible for the overall supervision and management of a specified trainee’s educational progress</a:t>
            </a:r>
            <a:endParaRPr lang="en-GB" sz="1600" b="1" i="1" dirty="0">
              <a:ea typeface="ＭＳ Ｐゴシック" charset="-128"/>
            </a:endParaRPr>
          </a:p>
          <a:p>
            <a:pPr marL="0" indent="0" algn="r">
              <a:buNone/>
            </a:pPr>
            <a:r>
              <a:rPr lang="en-GB" sz="1400" b="1" i="1" dirty="0">
                <a:ea typeface="ＭＳ Ｐゴシック" charset="-128"/>
              </a:rPr>
              <a:t> The Gold Guide 2018</a:t>
            </a:r>
            <a:endParaRPr lang="en-US" altLang="en-US" sz="1400" b="1" i="1" dirty="0">
              <a:ea typeface="ＭＳ Ｐゴシック" charset="-128"/>
            </a:endParaRPr>
          </a:p>
          <a:p>
            <a:pPr marL="0" indent="0">
              <a:buNone/>
            </a:pPr>
            <a:endParaRPr lang="en-US" altLang="en-US" sz="1600" b="0" dirty="0">
              <a:ea typeface="ＭＳ Ｐゴシック" charset="-128"/>
            </a:endParaRPr>
          </a:p>
          <a:p>
            <a:pPr marL="0" indent="0">
              <a:buNone/>
            </a:pPr>
            <a:endParaRPr lang="en-US" altLang="en-US" sz="1600" b="0" dirty="0">
              <a:ea typeface="ＭＳ Ｐゴシック" charset="-128"/>
            </a:endParaRPr>
          </a:p>
          <a:p>
            <a:pPr marL="0" indent="0">
              <a:buNone/>
            </a:pPr>
            <a:endParaRPr lang="en-US" altLang="en-US" sz="1600" b="0" dirty="0">
              <a:ea typeface="ＭＳ Ｐゴシック" charset="-128"/>
            </a:endParaRPr>
          </a:p>
          <a:p>
            <a:pPr marL="0" indent="0">
              <a:buNone/>
            </a:pPr>
            <a:r>
              <a:rPr lang="en-US" altLang="en-US" sz="1600" b="0" dirty="0">
                <a:ea typeface="ＭＳ Ｐゴシック" charset="-128"/>
              </a:rPr>
              <a:t>The ‘Mentor’</a:t>
            </a:r>
            <a:endParaRPr lang="en-US" altLang="en-US" sz="1800" b="1" kern="1200" dirty="0">
              <a:solidFill>
                <a:srgbClr val="A00054"/>
              </a:solidFill>
              <a:latin typeface="+mn-lt"/>
              <a:ea typeface="+mn-ea"/>
              <a:cs typeface="+mn-cs"/>
            </a:endParaRPr>
          </a:p>
          <a:p>
            <a:pPr marL="457200" indent="-457200"/>
            <a:endParaRPr lang="en-US" altLang="en-US" sz="1400" b="0" i="1" dirty="0">
              <a:ea typeface="ＭＳ Ｐゴシック" charset="-128"/>
            </a:endParaRPr>
          </a:p>
          <a:p>
            <a:pPr marL="0" indent="0" algn="just">
              <a:buNone/>
            </a:pPr>
            <a:r>
              <a:rPr lang="en-US" altLang="en-US" sz="1200" b="0" i="1" dirty="0">
                <a:ea typeface="ＭＳ Ｐゴシック" charset="-128"/>
              </a:rPr>
              <a:t>“A mentor gives relevant opinions or advice because their own professional experience matches yours in some way. So a mentor is more of a ‘wise guide’ because of their relevant skills or knowledge. Generally, a mentor is more involved in the content of a conversation, while a coach is more focused on the process of it.” </a:t>
            </a:r>
            <a:endParaRPr lang="en-US" altLang="en-US" b="0" i="1" dirty="0">
              <a:ea typeface="ＭＳ Ｐゴシック" charset="-128"/>
            </a:endParaRPr>
          </a:p>
          <a:p>
            <a:pPr marL="0" indent="0" algn="r">
              <a:buNone/>
            </a:pPr>
            <a:r>
              <a:rPr lang="en-US" altLang="en-US" b="0" dirty="0">
                <a:ea typeface="ＭＳ Ｐゴシック" charset="-128"/>
              </a:rPr>
              <a:t> </a:t>
            </a:r>
            <a:r>
              <a:rPr lang="en-US" altLang="en-US" sz="1100" b="0" dirty="0">
                <a:ea typeface="ＭＳ Ｐゴシック" charset="-128"/>
              </a:rPr>
              <a:t>Starr, J. (2008) Brilliant Coaching – </a:t>
            </a:r>
          </a:p>
          <a:p>
            <a:pPr marL="0" indent="0" algn="r">
              <a:buNone/>
            </a:pPr>
            <a:r>
              <a:rPr lang="en-US" altLang="en-US" sz="1100" b="0" dirty="0">
                <a:ea typeface="ＭＳ Ｐゴシック" charset="-128"/>
              </a:rPr>
              <a:t>How to be a brilliant coach in your workplace</a:t>
            </a:r>
          </a:p>
          <a:p>
            <a:pPr marL="0" indent="0">
              <a:buNone/>
            </a:pPr>
            <a:r>
              <a:rPr lang="en-US" altLang="en-US" sz="1600" b="0" dirty="0">
                <a:ea typeface="ＭＳ Ｐゴシック" charset="-128"/>
              </a:rPr>
              <a:t>The ‘Coach’</a:t>
            </a:r>
            <a:endParaRPr lang="en-US" altLang="ja-JP" sz="1600" b="0" dirty="0">
              <a:ea typeface="ＭＳ Ｐゴシック" charset="-128"/>
            </a:endParaRPr>
          </a:p>
          <a:p>
            <a:pPr marL="0" indent="0">
              <a:buNone/>
            </a:pPr>
            <a:endParaRPr lang="en-US" altLang="en-US" sz="1400" b="0" i="1" dirty="0">
              <a:ea typeface="ＭＳ Ｐゴシック" charset="-128"/>
            </a:endParaRPr>
          </a:p>
          <a:p>
            <a:pPr marL="0" indent="0" algn="just">
              <a:buNone/>
            </a:pPr>
            <a:r>
              <a:rPr lang="en-US" altLang="en-US" sz="1200" b="0" i="1" dirty="0">
                <a:ea typeface="ＭＳ Ｐゴシック" charset="-128"/>
              </a:rPr>
              <a:t>“A good coach can coach most people in most situations…they are able to support a person’s own thinking processes, using advanced skills of listening, questioning and observation or feedback. They are less likely to offer expert advice or guidance, as they are more committed to the other person finding their own solutions.” </a:t>
            </a:r>
          </a:p>
          <a:p>
            <a:pPr marL="0" indent="0">
              <a:buNone/>
            </a:pPr>
            <a:endParaRPr lang="en-US" altLang="en-US" sz="1200" b="0" i="1" dirty="0">
              <a:ea typeface="ＭＳ Ｐゴシック" charset="-128"/>
            </a:endParaRPr>
          </a:p>
          <a:p>
            <a:pPr marL="0" indent="0" algn="r">
              <a:buNone/>
            </a:pPr>
            <a:r>
              <a:rPr lang="en-US" altLang="en-US" sz="1100" b="0" i="1" dirty="0">
                <a:ea typeface="ＭＳ Ｐゴシック" charset="-128"/>
              </a:rPr>
              <a:t> Starr, J. (2008) Brilliant Coaching – </a:t>
            </a:r>
          </a:p>
          <a:p>
            <a:pPr marL="0" indent="0" algn="r">
              <a:buNone/>
            </a:pPr>
            <a:r>
              <a:rPr lang="en-US" altLang="en-US" sz="1100" b="0" i="1" dirty="0">
                <a:ea typeface="ＭＳ Ｐゴシック" charset="-128"/>
              </a:rPr>
              <a:t>How to be a brilliant coach in your workplace</a:t>
            </a:r>
          </a:p>
          <a:p>
            <a:endParaRPr lang="en-GB" dirty="0"/>
          </a:p>
          <a:p>
            <a:pPr marL="0" indent="0">
              <a:buNone/>
            </a:pPr>
            <a:r>
              <a:rPr lang="en-US" altLang="ja-JP" dirty="0">
                <a:ea typeface="ＭＳ Ｐゴシック" charset="-128"/>
              </a:rPr>
              <a:t>Careers Advice</a:t>
            </a:r>
            <a:endParaRPr lang="en-US" altLang="ja-JP" sz="1600" b="0" dirty="0">
              <a:ea typeface="ＭＳ Ｐゴシック" charset="-128"/>
            </a:endParaRPr>
          </a:p>
          <a:p>
            <a:pPr marL="0" indent="0">
              <a:buNone/>
            </a:pPr>
            <a:endParaRPr lang="en-US" altLang="en-US" sz="1400" b="0" i="1" dirty="0">
              <a:ea typeface="ＭＳ Ｐゴシック" charset="-128"/>
            </a:endParaRPr>
          </a:p>
          <a:p>
            <a:pPr marL="0" indent="0" algn="just">
              <a:buNone/>
            </a:pPr>
            <a:r>
              <a:rPr lang="en-US" altLang="en-US" sz="1200" b="0" i="1" dirty="0">
                <a:ea typeface="ＭＳ Ｐゴシック" charset="-128"/>
              </a:rPr>
              <a:t>‘The provision of information, advice and guidance to support those wishing to make choices about  their careers and working lives’ </a:t>
            </a:r>
          </a:p>
          <a:p>
            <a:pPr marL="0" indent="0">
              <a:buNone/>
            </a:pPr>
            <a:endParaRPr lang="en-US" altLang="en-US" sz="1200" b="0" i="1" dirty="0">
              <a:ea typeface="ＭＳ Ｐゴシック" charset="-128"/>
            </a:endParaRPr>
          </a:p>
          <a:p>
            <a:pPr marL="0" indent="0" algn="r">
              <a:buNone/>
            </a:pPr>
            <a:r>
              <a:rPr lang="en-US" altLang="en-US" sz="1100" b="0" i="1" dirty="0">
                <a:ea typeface="ＭＳ Ｐゴシック" charset="-128"/>
              </a:rPr>
              <a:t> www.prospects.ac.uk</a:t>
            </a:r>
          </a:p>
          <a:p>
            <a:endParaRPr lang="en-GB" dirty="0"/>
          </a:p>
          <a:p>
            <a:pPr marL="0" indent="0">
              <a:buNone/>
            </a:pPr>
            <a:r>
              <a:rPr lang="en-US" altLang="en-US" dirty="0">
                <a:ea typeface="ＭＳ Ｐゴシック" charset="-128"/>
              </a:rPr>
              <a:t>Counselling</a:t>
            </a:r>
          </a:p>
          <a:p>
            <a:pPr marL="0" indent="0">
              <a:buNone/>
            </a:pPr>
            <a:endParaRPr lang="en-US" altLang="en-US" dirty="0">
              <a:ea typeface="ＭＳ Ｐゴシック" charset="-128"/>
            </a:endParaRPr>
          </a:p>
          <a:p>
            <a:pPr marL="0" lvl="0" indent="0">
              <a:buNone/>
            </a:pPr>
            <a:r>
              <a:rPr lang="en-GB" sz="1200" i="1" dirty="0"/>
              <a:t>‘Counselling is a talking therapy in which a trained therapist listens to the client and helps them find ways to deal with their emotional, personal and psychological issues.’ </a:t>
            </a:r>
          </a:p>
          <a:p>
            <a:pPr marL="0" lvl="0" indent="0">
              <a:buNone/>
            </a:pPr>
            <a:endParaRPr lang="en-GB" sz="1200" i="1" dirty="0"/>
          </a:p>
          <a:p>
            <a:pPr marL="0" lvl="0" indent="0">
              <a:buNone/>
            </a:pPr>
            <a:r>
              <a:rPr lang="en-GB" sz="1200" dirty="0"/>
              <a:t>																						www.nhs.uk</a:t>
            </a:r>
          </a:p>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6</a:t>
            </a:fld>
            <a:endParaRPr lang="en-US" dirty="0"/>
          </a:p>
        </p:txBody>
      </p:sp>
    </p:spTree>
    <p:extLst>
      <p:ext uri="{BB962C8B-B14F-4D97-AF65-F5344CB8AC3E}">
        <p14:creationId xmlns:p14="http://schemas.microsoft.com/office/powerpoint/2010/main" val="409862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GB" sz="1200" kern="1200" dirty="0">
                <a:solidFill>
                  <a:schemeClr val="tx1"/>
                </a:solidFill>
                <a:effectLst/>
                <a:latin typeface="+mn-lt"/>
                <a:ea typeface="+mn-ea"/>
                <a:cs typeface="+mn-cs"/>
              </a:rPr>
              <a:t>The career coaching approaches we are sharing today bring together elements of each of these definitions &amp; encourage choice.</a:t>
            </a:r>
            <a:r>
              <a:rPr lang="en-GB" sz="1200" kern="1200" baseline="0" dirty="0">
                <a:solidFill>
                  <a:schemeClr val="tx1"/>
                </a:solidFill>
                <a:effectLst/>
                <a:latin typeface="+mn-lt"/>
                <a:ea typeface="+mn-ea"/>
                <a:cs typeface="+mn-cs"/>
              </a:rPr>
              <a:t> </a:t>
            </a:r>
          </a:p>
          <a:p>
            <a:pPr lvl="0"/>
            <a:endParaRPr lang="en-GB" sz="1200" kern="1200" baseline="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When making decisions about which role you are adopting this will influence the conversational style which you adopt. In addition you may also need to consider whether the issues raised require more specialist support including signposting and referral</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questions should facilitate a discussion around how the doctor’s issues highlighted how their: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awareness of ownership and responsibility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self-awareness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timeframe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emotional context </a:t>
            </a:r>
          </a:p>
          <a:p>
            <a:r>
              <a:rPr lang="en-GB" sz="1200" kern="1200" dirty="0">
                <a:solidFill>
                  <a:schemeClr val="tx1"/>
                </a:solidFill>
                <a:effectLst/>
                <a:latin typeface="+mn-lt"/>
                <a:ea typeface="+mn-ea"/>
                <a:cs typeface="+mn-cs"/>
              </a:rPr>
              <a:t>May influence the supervision itself and may dictate: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most appropriate type of questioning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need for more information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need for onward signposting within the supervision</a:t>
            </a:r>
          </a:p>
          <a:p>
            <a:pPr lvl="0"/>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Discussion around the most appropriate  type of questioning may highlight the following: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promote a supportive style it is advantageous to agree a shared agenda for the conversation as a generalised or unspecific agenda may lead to unfulfilled objectives and potentially take longer with more questioning.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Some particular conversational styles may be more helpful than others – the discussion may identify active listening which includes - paraphrasing, reflecting and summarising as being helpful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Care needs to be taken to avoid particular phrases or vocabulary which can result in the conversation having a negative impact on the trainee doctor.   Terms such as ‘pull your socks up’ ‘can I have a quiet word’ can are unhelpful in these conversations – at best being misconstrued; at worst received as being very critical</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Discussion around the boundaries for the different roles  may highlight some of the issues on this slide.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 How would you respond to these issues?  (general discussion may cover your area of expertise, knowledge of the particular issue raised and where sources of help are available; timeframe for resolving issue – such as pressure to sit exams, rota issues etc; how long has the issue persisted; are there other needs such as emotional support that needs to be addressed before issues such as career planning and exam performance can be addressed?)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are the implications of setting boundaries with trainees in terms of what you can achieve in a coaching conversation?  (some trainees may not understand the limitations of your expertise and may feel that they have been ‘brushed off’.  Alternatively it may help the management of the situation so that each understands their responsibility in resolving the situation.  By not setting boundaries the trainee may be misinformed or not get the most appropriate support potentially having a negative impact;  Having unrealistic expectations as to what can be achieved in a discussion with a supervisor can delay the access to more relevant sources of support and the possibility of the situation being resolved satisfactorily)  </a:t>
            </a:r>
          </a:p>
          <a:p>
            <a:pPr lvl="0"/>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The last point on this slides links to the Professional Support Unit’s (PSU) list of services.  Please do look at this as there may be many ways in which the PSU can support your trainee doctors</a:t>
            </a:r>
          </a:p>
          <a:p>
            <a:r>
              <a:rPr lang="en-GB" sz="1200" b="1" i="1" kern="1200" dirty="0">
                <a:solidFill>
                  <a:schemeClr val="tx1"/>
                </a:solidFill>
                <a:effectLst/>
                <a:latin typeface="+mn-lt"/>
                <a:ea typeface="+mn-ea"/>
                <a:cs typeface="+mn-cs"/>
              </a:rPr>
              <a:t>How aware are you of Professional Support Unit’s services and eligibility criteria?:</a:t>
            </a:r>
          </a:p>
          <a:p>
            <a:r>
              <a:rPr lang="en-GB" dirty="0">
                <a:hlinkClick r:id="rId3"/>
              </a:rPr>
              <a:t>https://www.lpmde.ac.uk/professional-development/professional-support-unit</a:t>
            </a:r>
            <a:endParaRPr lang="en-GB" sz="1200" b="1" i="1" kern="1200" dirty="0">
              <a:solidFill>
                <a:schemeClr val="tx1"/>
              </a:solidFill>
              <a:effectLst/>
              <a:latin typeface="+mn-lt"/>
              <a:ea typeface="+mn-ea"/>
              <a:cs typeface="+mn-cs"/>
            </a:endParaRPr>
          </a:p>
        </p:txBody>
      </p:sp>
      <p:sp>
        <p:nvSpPr>
          <p:cNvPr id="2" name="Date Placeholder 1"/>
          <p:cNvSpPr>
            <a:spLocks noGrp="1"/>
          </p:cNvSpPr>
          <p:nvPr>
            <p:ph type="dt" sz="quarter" idx="1"/>
          </p:nvPr>
        </p:nvSpPr>
        <p:spPr/>
        <p:txBody>
          <a:bodyPr/>
          <a:lstStyle/>
          <a:p>
            <a:pPr>
              <a:defRPr/>
            </a:pPr>
            <a:endParaRPr lang="en-US" dirty="0"/>
          </a:p>
        </p:txBody>
      </p:sp>
    </p:spTree>
    <p:extLst>
      <p:ext uri="{BB962C8B-B14F-4D97-AF65-F5344CB8AC3E}">
        <p14:creationId xmlns:p14="http://schemas.microsoft.com/office/powerpoint/2010/main" val="142981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charset="-128"/>
              </a:rPr>
              <a:t>The current picture:</a:t>
            </a:r>
          </a:p>
          <a:p>
            <a:endParaRPr lang="en-US" altLang="en-US" b="1" dirty="0">
              <a:ea typeface="ＭＳ Ｐゴシック" charset="-128"/>
            </a:endParaRPr>
          </a:p>
          <a:p>
            <a:r>
              <a:rPr lang="en-US" altLang="en-US" b="0" dirty="0">
                <a:ea typeface="ＭＳ Ｐゴシック" charset="-128"/>
              </a:rPr>
              <a:t>NHS Trust boards, senior directors and management are not ethnically representative in terms of the communities they serve. In addition, a higher proportion of BAME clinicians go through disciplinary/grievance procedures than their white colleagues. These factors impact on patient-centred care  and satisfaction as well as staff innovation, respect, wellbeing and health (Kline 2015)</a:t>
            </a:r>
          </a:p>
          <a:p>
            <a:endParaRPr lang="en-US" altLang="en-US" b="1" dirty="0">
              <a:ea typeface="ＭＳ Ｐゴシック" charset="-128"/>
            </a:endParaRPr>
          </a:p>
          <a:p>
            <a:r>
              <a:rPr lang="en-US" altLang="en-US" b="1" dirty="0">
                <a:ea typeface="ＭＳ Ｐゴシック" charset="-128"/>
              </a:rPr>
              <a:t>Cultural Safety </a:t>
            </a:r>
            <a:r>
              <a:rPr lang="en-US" altLang="en-US" dirty="0">
                <a:ea typeface="ＭＳ Ｐゴシック" charset="-128"/>
              </a:rPr>
              <a:t>– when an individual feels spiritually, socially, emotionally, physically safe (Williamson 1999) – regular evaluation of oneself and others</a:t>
            </a:r>
          </a:p>
          <a:p>
            <a:endParaRPr lang="en-US" altLang="en-US" dirty="0">
              <a:ea typeface="ＭＳ Ｐゴシック"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ea typeface="ＭＳ Ｐゴシック" charset="-128"/>
              </a:rPr>
              <a:t>Cultural Competence </a:t>
            </a:r>
            <a:r>
              <a:rPr lang="en-US" altLang="en-US" dirty="0">
                <a:ea typeface="ＭＳ Ｐゴシック" charset="-128"/>
              </a:rPr>
              <a:t>– Being equitable and non-discriminatory in your practice and behaviour – person-centred balanced approach in which cultural identity and cultural context are taken into account. Cultural competence is defined as a set of congruent behaviours, attitudes and policies  that come together in a system or among professionals that enables them to work effectively in cross-cultural situations. Essential elements include valuing diversity, capacity for cultural self assessment, being conscious of dynamics inherent when cultures interact, having institutionalized cultural knowledge, changes to service delivery to reflect cultural diversity ( T. Cross 1999)</a:t>
            </a:r>
          </a:p>
          <a:p>
            <a:endParaRPr lang="en-US" altLang="en-US" dirty="0">
              <a:ea typeface="ＭＳ Ｐゴシック" charset="-128"/>
            </a:endParaRPr>
          </a:p>
          <a:p>
            <a:r>
              <a:rPr lang="en-US" altLang="en-US" b="1" dirty="0">
                <a:ea typeface="ＭＳ Ｐゴシック" charset="-128"/>
              </a:rPr>
              <a:t>Cultural Humility </a:t>
            </a:r>
            <a:r>
              <a:rPr lang="en-US" altLang="en-US" dirty="0">
                <a:ea typeface="ＭＳ Ｐゴシック" charset="-128"/>
              </a:rPr>
              <a:t>– The ability to maintain an interpersonal stance that is other-orientated (or open to the other) in relation to aspects of cultural identity that are most important to the person. Subtle difference is it focuses on self-humility rather than achieving a state of knowledge or awareness (Cultural Competence) (Hook 2013)</a:t>
            </a:r>
          </a:p>
          <a:p>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8</a:t>
            </a:fld>
            <a:endParaRPr lang="en-US" dirty="0"/>
          </a:p>
        </p:txBody>
      </p:sp>
    </p:spTree>
    <p:extLst>
      <p:ext uri="{BB962C8B-B14F-4D97-AF65-F5344CB8AC3E}">
        <p14:creationId xmlns:p14="http://schemas.microsoft.com/office/powerpoint/2010/main" val="24367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groups to address each of the questions on this slide and prepare to feedback to the whole group</a:t>
            </a:r>
          </a:p>
        </p:txBody>
      </p:sp>
      <p:sp>
        <p:nvSpPr>
          <p:cNvPr id="4" name="Slide Number Placeholder 3"/>
          <p:cNvSpPr>
            <a:spLocks noGrp="1"/>
          </p:cNvSpPr>
          <p:nvPr>
            <p:ph type="sldNum" sz="quarter" idx="5"/>
          </p:nvPr>
        </p:nvSpPr>
        <p:spPr/>
        <p:txBody>
          <a:bodyPr/>
          <a:lstStyle/>
          <a:p>
            <a:fld id="{DB0B3131-83C0-9847-95A8-B83A12FBB63A}" type="slidenum">
              <a:rPr lang="en-US" smtClean="0"/>
              <a:t>9</a:t>
            </a:fld>
            <a:endParaRPr lang="en-US" dirty="0"/>
          </a:p>
        </p:txBody>
      </p:sp>
    </p:spTree>
    <p:extLst>
      <p:ext uri="{BB962C8B-B14F-4D97-AF65-F5344CB8AC3E}">
        <p14:creationId xmlns:p14="http://schemas.microsoft.com/office/powerpoint/2010/main" val="71532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0" y="547688"/>
            <a:ext cx="8277225" cy="84296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38150" y="1625600"/>
            <a:ext cx="8277225" cy="4179888"/>
          </a:xfrm>
          <a:prstGeom prst="rect">
            <a:avLst/>
          </a:prstGeo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221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0" y="547688"/>
            <a:ext cx="8277225" cy="8429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38150" y="1625600"/>
            <a:ext cx="4062413" cy="4179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2963" y="1625600"/>
            <a:ext cx="4062412" cy="4179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692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0"/>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4" r:id="rId6"/>
    <p:sldLayoutId id="214748367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lpmde.ac.uk/professional-development/professional-support-uni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76" y="402811"/>
            <a:ext cx="8740180" cy="1877437"/>
          </a:xfrm>
          <a:prstGeom prst="rect">
            <a:avLst/>
          </a:prstGeom>
          <a:noFill/>
        </p:spPr>
        <p:txBody>
          <a:bodyPr wrap="square" rtlCol="0">
            <a:spAutoFit/>
          </a:bodyPr>
          <a:lstStyle/>
          <a:p>
            <a:r>
              <a:rPr lang="en-GB" sz="3200" b="1" dirty="0">
                <a:solidFill>
                  <a:srgbClr val="A00054"/>
                </a:solidFill>
              </a:rPr>
              <a:t>DA Toolkit:</a:t>
            </a:r>
          </a:p>
          <a:p>
            <a:r>
              <a:rPr lang="en-GB" sz="2800" b="1" dirty="0">
                <a:solidFill>
                  <a:srgbClr val="A00054"/>
                </a:solidFill>
              </a:rPr>
              <a:t>Career coaching approaches </a:t>
            </a:r>
          </a:p>
          <a:p>
            <a:r>
              <a:rPr lang="en-GB" sz="2800" b="1" dirty="0">
                <a:solidFill>
                  <a:srgbClr val="A00054"/>
                </a:solidFill>
              </a:rPr>
              <a:t>to support and develop doctors</a:t>
            </a:r>
          </a:p>
          <a:p>
            <a:r>
              <a:rPr lang="en-GB" sz="2800" b="1" dirty="0">
                <a:solidFill>
                  <a:srgbClr val="A00054"/>
                </a:solidFill>
              </a:rPr>
              <a:t>		</a:t>
            </a:r>
            <a:endParaRPr lang="en-GB" sz="2400" b="1" dirty="0">
              <a:solidFill>
                <a:srgbClr val="A00054"/>
              </a:solidFill>
            </a:endParaRPr>
          </a:p>
        </p:txBody>
      </p:sp>
      <p:sp>
        <p:nvSpPr>
          <p:cNvPr id="8" name="TextBox 7"/>
          <p:cNvSpPr txBox="1"/>
          <p:nvPr/>
        </p:nvSpPr>
        <p:spPr>
          <a:xfrm>
            <a:off x="835929" y="1806017"/>
            <a:ext cx="6419012" cy="646331"/>
          </a:xfrm>
          <a:prstGeom prst="rect">
            <a:avLst/>
          </a:prstGeom>
          <a:noFill/>
        </p:spPr>
        <p:txBody>
          <a:bodyPr wrap="square" rtlCol="0">
            <a:spAutoFit/>
          </a:bodyPr>
          <a:lstStyle/>
          <a:p>
            <a:pPr algn="just"/>
            <a:r>
              <a:rPr lang="en-GB" b="1" dirty="0">
                <a:solidFill>
                  <a:srgbClr val="003893"/>
                </a:solidFill>
              </a:rPr>
              <a:t>Created by the Careers Unit – </a:t>
            </a:r>
          </a:p>
          <a:p>
            <a:pPr algn="just"/>
            <a:r>
              <a:rPr lang="en-GB" b="1" dirty="0">
                <a:solidFill>
                  <a:srgbClr val="003893"/>
                </a:solidFill>
              </a:rPr>
              <a:t>HEE London &amp; Kent, Surrey and Sussex</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871" b="25899"/>
          <a:stretch/>
        </p:blipFill>
        <p:spPr>
          <a:xfrm>
            <a:off x="0" y="2721001"/>
            <a:ext cx="9188758" cy="4176000"/>
          </a:xfrm>
          <a:prstGeom prst="rect">
            <a:avLst/>
          </a:prstGeom>
        </p:spPr>
      </p:pic>
      <p:pic>
        <p:nvPicPr>
          <p:cNvPr id="7" name="Picture 6"/>
          <p:cNvPicPr>
            <a:picLocks noChangeAspect="1"/>
          </p:cNvPicPr>
          <p:nvPr/>
        </p:nvPicPr>
        <p:blipFill>
          <a:blip r:embed="rId4"/>
          <a:stretch>
            <a:fillRect/>
          </a:stretch>
        </p:blipFill>
        <p:spPr>
          <a:xfrm>
            <a:off x="614835" y="2183696"/>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0303" y="-11751"/>
            <a:ext cx="8229600" cy="514350"/>
          </a:xfrm>
        </p:spPr>
        <p:txBody>
          <a:bodyPr/>
          <a:lstStyle/>
          <a:p>
            <a:pPr algn="l" eaLnBrk="1" hangingPunct="1"/>
            <a:r>
              <a:rPr lang="en-GB" altLang="en-US" sz="3600" b="1" dirty="0">
                <a:solidFill>
                  <a:srgbClr val="A00054"/>
                </a:solidFill>
              </a:rPr>
              <a:t>Coaching and </a:t>
            </a:r>
            <a:br>
              <a:rPr lang="en-GB" altLang="en-US" sz="3600" b="1" dirty="0">
                <a:solidFill>
                  <a:srgbClr val="A00054"/>
                </a:solidFill>
              </a:rPr>
            </a:br>
            <a:r>
              <a:rPr lang="en-GB" altLang="en-US" sz="3600" b="1" dirty="0">
                <a:solidFill>
                  <a:srgbClr val="A00054"/>
                </a:solidFill>
              </a:rPr>
              <a:t>Differential Attainment</a:t>
            </a:r>
          </a:p>
        </p:txBody>
      </p:sp>
      <p:sp>
        <p:nvSpPr>
          <p:cNvPr id="23555" name="Rectangle 3"/>
          <p:cNvSpPr>
            <a:spLocks noGrp="1" noChangeArrowheads="1"/>
          </p:cNvSpPr>
          <p:nvPr>
            <p:ph idx="1"/>
          </p:nvPr>
        </p:nvSpPr>
        <p:spPr>
          <a:xfrm>
            <a:off x="301195" y="1057275"/>
            <a:ext cx="8393327" cy="4743450"/>
          </a:xfrm>
        </p:spPr>
        <p:txBody>
          <a:bodyPr/>
          <a:lstStyle/>
          <a:p>
            <a:pPr marL="179388" lvl="1" indent="0" eaLnBrk="1" hangingPunct="1">
              <a:lnSpc>
                <a:spcPct val="90000"/>
              </a:lnSpc>
              <a:buClr>
                <a:srgbClr val="3366FF"/>
              </a:buClr>
              <a:buNone/>
            </a:pPr>
            <a:endParaRPr lang="en-GB" altLang="en-US" sz="2400" dirty="0">
              <a:ea typeface="ＭＳ Ｐゴシック" charset="-128"/>
            </a:endParaRPr>
          </a:p>
          <a:p>
            <a:pPr marL="627063" lvl="1" indent="-447675" eaLnBrk="1" hangingPunct="1">
              <a:lnSpc>
                <a:spcPct val="90000"/>
              </a:lnSpc>
              <a:buClr>
                <a:srgbClr val="3366FF"/>
              </a:buClr>
              <a:buFont typeface="Wingdings" charset="2"/>
              <a:buChar char="l"/>
            </a:pPr>
            <a:r>
              <a:rPr lang="en-GB" altLang="en-US" sz="2000" dirty="0">
                <a:solidFill>
                  <a:schemeClr val="tx1"/>
                </a:solidFill>
                <a:ea typeface="ＭＳ Ｐゴシック" charset="-128"/>
              </a:rPr>
              <a:t>Power dynamics - Is there equilibrium in the approaches used?</a:t>
            </a:r>
          </a:p>
          <a:p>
            <a:pPr marL="627063" lvl="1" indent="-447675" eaLnBrk="1" hangingPunct="1">
              <a:lnSpc>
                <a:spcPct val="90000"/>
              </a:lnSpc>
              <a:buClr>
                <a:srgbClr val="3366FF"/>
              </a:buClr>
              <a:buFont typeface="Wingdings" charset="2"/>
              <a:buChar char="l"/>
            </a:pPr>
            <a:endParaRPr lang="en-GB" altLang="en-US" sz="2000" dirty="0">
              <a:solidFill>
                <a:schemeClr val="tx1"/>
              </a:solidFill>
              <a:ea typeface="ＭＳ Ｐゴシック" charset="-128"/>
            </a:endParaRPr>
          </a:p>
          <a:p>
            <a:pPr marL="627063" lvl="1" indent="-447675" eaLnBrk="1" hangingPunct="1">
              <a:lnSpc>
                <a:spcPct val="90000"/>
              </a:lnSpc>
              <a:buClr>
                <a:srgbClr val="3366FF"/>
              </a:buClr>
              <a:buFont typeface="Wingdings" charset="2"/>
              <a:buChar char="l"/>
            </a:pPr>
            <a:r>
              <a:rPr lang="en-GB" altLang="en-US" sz="2000" dirty="0">
                <a:solidFill>
                  <a:schemeClr val="tx1"/>
                </a:solidFill>
                <a:ea typeface="ＭＳ Ｐゴシック" charset="-128"/>
              </a:rPr>
              <a:t>Personal expectations or assumptions?</a:t>
            </a:r>
          </a:p>
          <a:p>
            <a:pPr marL="627063" lvl="1" indent="-447675" eaLnBrk="1" hangingPunct="1">
              <a:lnSpc>
                <a:spcPct val="90000"/>
              </a:lnSpc>
              <a:buClr>
                <a:srgbClr val="3366FF"/>
              </a:buClr>
              <a:buFont typeface="Wingdings" charset="2"/>
              <a:buChar char="l"/>
            </a:pPr>
            <a:endParaRPr lang="en-GB" altLang="en-US" sz="2000" dirty="0">
              <a:solidFill>
                <a:schemeClr val="tx1"/>
              </a:solidFill>
              <a:ea typeface="ＭＳ Ｐゴシック" charset="-128"/>
            </a:endParaRPr>
          </a:p>
          <a:p>
            <a:pPr marL="627063" lvl="1" indent="-447675" eaLnBrk="1" hangingPunct="1">
              <a:lnSpc>
                <a:spcPct val="90000"/>
              </a:lnSpc>
              <a:buClr>
                <a:srgbClr val="3366FF"/>
              </a:buClr>
              <a:buFont typeface="Wingdings" charset="2"/>
              <a:buChar char="l"/>
            </a:pPr>
            <a:r>
              <a:rPr lang="en-GB" altLang="en-US" sz="2000" dirty="0">
                <a:solidFill>
                  <a:schemeClr val="tx1"/>
                </a:solidFill>
                <a:ea typeface="ＭＳ Ｐゴシック" charset="-128"/>
              </a:rPr>
              <a:t>Learning styles – didactic or self –learning?</a:t>
            </a:r>
          </a:p>
          <a:p>
            <a:pPr marL="627063" lvl="1" indent="-447675" eaLnBrk="1" hangingPunct="1">
              <a:lnSpc>
                <a:spcPct val="90000"/>
              </a:lnSpc>
              <a:buClr>
                <a:srgbClr val="3366FF"/>
              </a:buClr>
              <a:buFont typeface="Wingdings" charset="2"/>
              <a:buChar char="l"/>
            </a:pPr>
            <a:endParaRPr lang="en-GB" altLang="en-US" sz="2000" dirty="0">
              <a:solidFill>
                <a:schemeClr val="tx1"/>
              </a:solidFill>
              <a:ea typeface="ＭＳ Ｐゴシック" charset="-128"/>
            </a:endParaRPr>
          </a:p>
          <a:p>
            <a:pPr marL="627063" lvl="1" indent="-447675" eaLnBrk="1" hangingPunct="1">
              <a:lnSpc>
                <a:spcPct val="90000"/>
              </a:lnSpc>
              <a:buClr>
                <a:srgbClr val="3366FF"/>
              </a:buClr>
              <a:buFont typeface="Wingdings" charset="2"/>
              <a:buChar char="l"/>
            </a:pPr>
            <a:r>
              <a:rPr lang="en-GB" altLang="en-US" sz="2000" dirty="0">
                <a:solidFill>
                  <a:schemeClr val="tx1"/>
                </a:solidFill>
                <a:ea typeface="ＭＳ Ｐゴシック" charset="-128"/>
              </a:rPr>
              <a:t>Organisational challenges - Recruitment &amp; Selection </a:t>
            </a:r>
          </a:p>
          <a:p>
            <a:pPr marL="627063" lvl="1" indent="-447675" eaLnBrk="1" hangingPunct="1">
              <a:lnSpc>
                <a:spcPct val="90000"/>
              </a:lnSpc>
              <a:buClr>
                <a:srgbClr val="3366FF"/>
              </a:buClr>
              <a:buFont typeface="Wingdings" charset="2"/>
              <a:buChar char="l"/>
            </a:pPr>
            <a:endParaRPr lang="en-GB" altLang="en-US" sz="2000" dirty="0">
              <a:solidFill>
                <a:schemeClr val="tx1"/>
              </a:solidFill>
              <a:ea typeface="ＭＳ Ｐゴシック" charset="-128"/>
            </a:endParaRPr>
          </a:p>
          <a:p>
            <a:pPr marL="627063" lvl="1" indent="-447675" eaLnBrk="1" hangingPunct="1">
              <a:lnSpc>
                <a:spcPct val="90000"/>
              </a:lnSpc>
              <a:buClr>
                <a:srgbClr val="3366FF"/>
              </a:buClr>
              <a:buFont typeface="Wingdings" charset="2"/>
              <a:buChar char="l"/>
            </a:pPr>
            <a:r>
              <a:rPr lang="en-GB" altLang="en-US" sz="2000" dirty="0">
                <a:solidFill>
                  <a:schemeClr val="tx1"/>
                </a:solidFill>
                <a:ea typeface="ＭＳ Ｐゴシック" charset="-128"/>
              </a:rPr>
              <a:t>Honesty and shame</a:t>
            </a:r>
          </a:p>
          <a:p>
            <a:pPr marL="179388" lvl="1" indent="0" eaLnBrk="1" hangingPunct="1">
              <a:lnSpc>
                <a:spcPct val="90000"/>
              </a:lnSpc>
              <a:buClr>
                <a:srgbClr val="3366FF"/>
              </a:buClr>
              <a:buNone/>
            </a:pPr>
            <a:endParaRPr lang="en-GB" altLang="en-US" sz="2000" dirty="0">
              <a:solidFill>
                <a:schemeClr val="tx1"/>
              </a:solidFill>
              <a:ea typeface="ＭＳ Ｐゴシック" charset="-128"/>
            </a:endParaRPr>
          </a:p>
          <a:p>
            <a:pPr marL="627063" lvl="1" indent="-447675" eaLnBrk="1" hangingPunct="1">
              <a:lnSpc>
                <a:spcPct val="90000"/>
              </a:lnSpc>
              <a:buClr>
                <a:srgbClr val="3366FF"/>
              </a:buClr>
              <a:buFont typeface="Wingdings" charset="2"/>
              <a:buChar char="l"/>
            </a:pPr>
            <a:r>
              <a:rPr lang="en-GB" altLang="en-US" sz="2000" dirty="0">
                <a:solidFill>
                  <a:schemeClr val="tx1"/>
                </a:solidFill>
                <a:ea typeface="ＭＳ Ｐゴシック" charset="-128"/>
              </a:rPr>
              <a:t>Clarity of information – what do trainees want </a:t>
            </a:r>
            <a:r>
              <a:rPr lang="en-GB" altLang="en-US" sz="2000" u="sng" dirty="0">
                <a:solidFill>
                  <a:schemeClr val="tx1"/>
                </a:solidFill>
                <a:ea typeface="ＭＳ Ｐゴシック" charset="-128"/>
              </a:rPr>
              <a:t>and</a:t>
            </a:r>
            <a:r>
              <a:rPr lang="en-GB" altLang="en-US" sz="2000" dirty="0">
                <a:solidFill>
                  <a:schemeClr val="tx1"/>
                </a:solidFill>
                <a:ea typeface="ＭＳ Ｐゴシック" charset="-128"/>
              </a:rPr>
              <a:t> need to know?</a:t>
            </a:r>
          </a:p>
          <a:p>
            <a:pPr marL="627063" lvl="1" indent="-447675">
              <a:lnSpc>
                <a:spcPct val="90000"/>
              </a:lnSpc>
              <a:buNone/>
            </a:pPr>
            <a:r>
              <a:rPr lang="en-GB" altLang="en-US" sz="2400" dirty="0">
                <a:solidFill>
                  <a:schemeClr val="tx1"/>
                </a:solidFill>
                <a:ea typeface="ＭＳ Ｐゴシック" charset="-128"/>
              </a:rPr>
              <a:t>	</a:t>
            </a:r>
            <a:endParaRPr lang="en-GB" altLang="en-US" sz="2400" b="1" dirty="0">
              <a:solidFill>
                <a:schemeClr val="tx1"/>
              </a:solidFill>
              <a:ea typeface="ＭＳ Ｐゴシック" charset="-128"/>
            </a:endParaRPr>
          </a:p>
          <a:p>
            <a:pPr marL="627063" lvl="1" indent="-447675" eaLnBrk="1" hangingPunct="1">
              <a:lnSpc>
                <a:spcPct val="90000"/>
              </a:lnSpc>
              <a:buFont typeface="Wingdings" charset="2"/>
              <a:buNone/>
            </a:pPr>
            <a:r>
              <a:rPr lang="en-GB" altLang="en-US" sz="2200" dirty="0">
                <a:solidFill>
                  <a:schemeClr val="tx1"/>
                </a:solidFill>
                <a:ea typeface="ＭＳ Ｐゴシック" charset="-128"/>
              </a:rPr>
              <a:t>										</a:t>
            </a:r>
            <a:r>
              <a:rPr lang="en-GB" altLang="en-US" sz="2200" b="1" i="1" dirty="0">
                <a:solidFill>
                  <a:schemeClr val="tx1"/>
                </a:solidFill>
                <a:ea typeface="ＭＳ Ｐゴシック" charset="-128"/>
              </a:rPr>
              <a:t>De D, Richardson (2015)</a:t>
            </a:r>
          </a:p>
          <a:p>
            <a:pPr marL="627063" lvl="1" indent="-447675" eaLnBrk="1" hangingPunct="1">
              <a:lnSpc>
                <a:spcPct val="90000"/>
              </a:lnSpc>
              <a:buFont typeface="Wingdings" charset="2"/>
              <a:buNone/>
            </a:pPr>
            <a:r>
              <a:rPr lang="en-GB" altLang="en-US" sz="2200" b="1" i="1" dirty="0">
                <a:solidFill>
                  <a:schemeClr val="tx1"/>
                </a:solidFill>
                <a:ea typeface="ＭＳ Ｐゴシック" charset="-128"/>
              </a:rPr>
              <a:t>								University of South Wales/ UCL</a:t>
            </a:r>
          </a:p>
          <a:p>
            <a:pPr marL="627063" lvl="1" indent="-447675" eaLnBrk="1" hangingPunct="1">
              <a:lnSpc>
                <a:spcPct val="90000"/>
              </a:lnSpc>
              <a:buFont typeface="Wingdings" charset="2"/>
              <a:buNone/>
            </a:pPr>
            <a:endParaRPr lang="en-GB" altLang="en-US" sz="2200" b="1" i="1" dirty="0">
              <a:ea typeface="ＭＳ Ｐゴシック" charset="-128"/>
            </a:endParaRPr>
          </a:p>
          <a:p>
            <a:pPr marL="627063" lvl="1" indent="-447675" eaLnBrk="1" hangingPunct="1">
              <a:lnSpc>
                <a:spcPct val="90000"/>
              </a:lnSpc>
              <a:buFont typeface="Wingdings" charset="2"/>
              <a:buChar char="l"/>
            </a:pPr>
            <a:endParaRPr lang="en-GB" altLang="en-US" sz="2200" dirty="0">
              <a:ea typeface="ＭＳ Ｐゴシック" charset="-128"/>
            </a:endParaRPr>
          </a:p>
          <a:p>
            <a:pPr marL="627063" lvl="1" indent="-447675" eaLnBrk="1" hangingPunct="1">
              <a:lnSpc>
                <a:spcPct val="90000"/>
              </a:lnSpc>
              <a:buFont typeface="Wingdings" charset="2"/>
              <a:buChar char="l"/>
            </a:pPr>
            <a:endParaRPr lang="en-GB" altLang="en-US" sz="2200" dirty="0">
              <a:ea typeface="ＭＳ Ｐゴシック" charset="-128"/>
            </a:endParaRPr>
          </a:p>
          <a:p>
            <a:pPr lvl="2" eaLnBrk="1" hangingPunct="1">
              <a:lnSpc>
                <a:spcPct val="90000"/>
              </a:lnSpc>
              <a:buFontTx/>
              <a:buNone/>
            </a:pPr>
            <a:endParaRPr lang="en-GB" altLang="en-US" sz="1900" dirty="0">
              <a:ea typeface="ＭＳ Ｐゴシック" charset="-128"/>
            </a:endParaRPr>
          </a:p>
        </p:txBody>
      </p:sp>
    </p:spTree>
    <p:extLst>
      <p:ext uri="{BB962C8B-B14F-4D97-AF65-F5344CB8AC3E}">
        <p14:creationId xmlns:p14="http://schemas.microsoft.com/office/powerpoint/2010/main" val="311754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41660" y="1337841"/>
            <a:ext cx="1573823" cy="9144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E28C05"/>
                </a:solidFill>
              </a:rPr>
              <a:t>S</a:t>
            </a:r>
            <a:r>
              <a:rPr lang="en-GB" sz="1700" dirty="0">
                <a:solidFill>
                  <a:srgbClr val="003893"/>
                </a:solidFill>
              </a:rPr>
              <a:t>elf- awareness</a:t>
            </a:r>
          </a:p>
        </p:txBody>
      </p:sp>
      <p:sp>
        <p:nvSpPr>
          <p:cNvPr id="3" name="Rounded Rectangle 2"/>
          <p:cNvSpPr/>
          <p:nvPr/>
        </p:nvSpPr>
        <p:spPr>
          <a:xfrm>
            <a:off x="5738558" y="3053584"/>
            <a:ext cx="1573823" cy="9144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E28C05"/>
                </a:solidFill>
              </a:rPr>
              <a:t>C</a:t>
            </a:r>
            <a:r>
              <a:rPr lang="en-GB" sz="1700" dirty="0">
                <a:solidFill>
                  <a:srgbClr val="003893"/>
                </a:solidFill>
              </a:rPr>
              <a:t>areer exploration</a:t>
            </a:r>
          </a:p>
        </p:txBody>
      </p:sp>
      <p:sp>
        <p:nvSpPr>
          <p:cNvPr id="4" name="Rounded Rectangle 3"/>
          <p:cNvSpPr/>
          <p:nvPr/>
        </p:nvSpPr>
        <p:spPr>
          <a:xfrm>
            <a:off x="1464123" y="3026023"/>
            <a:ext cx="1573823" cy="9144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E28C05"/>
                </a:solidFill>
              </a:rPr>
              <a:t>N</a:t>
            </a:r>
            <a:r>
              <a:rPr lang="en-GB" sz="1700" dirty="0">
                <a:solidFill>
                  <a:srgbClr val="003893"/>
                </a:solidFill>
              </a:rPr>
              <a:t>ext steps</a:t>
            </a:r>
          </a:p>
        </p:txBody>
      </p:sp>
      <p:sp>
        <p:nvSpPr>
          <p:cNvPr id="5" name="Rounded Rectangle 4"/>
          <p:cNvSpPr/>
          <p:nvPr/>
        </p:nvSpPr>
        <p:spPr>
          <a:xfrm>
            <a:off x="3541660" y="4803413"/>
            <a:ext cx="1573823" cy="9144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E28C05"/>
                </a:solidFill>
              </a:rPr>
              <a:t>A</a:t>
            </a:r>
            <a:r>
              <a:rPr lang="en-GB" sz="1700" dirty="0">
                <a:solidFill>
                  <a:srgbClr val="003893"/>
                </a:solidFill>
              </a:rPr>
              <a:t>rriving at YOUR decision</a:t>
            </a:r>
          </a:p>
        </p:txBody>
      </p:sp>
      <p:sp>
        <p:nvSpPr>
          <p:cNvPr id="6" name="Bent Arrow 5"/>
          <p:cNvSpPr/>
          <p:nvPr/>
        </p:nvSpPr>
        <p:spPr>
          <a:xfrm>
            <a:off x="2258582" y="1776047"/>
            <a:ext cx="813816" cy="868680"/>
          </a:xfrm>
          <a:prstGeom prst="ben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8" name="Bent Arrow 7"/>
          <p:cNvSpPr/>
          <p:nvPr/>
        </p:nvSpPr>
        <p:spPr>
          <a:xfrm rot="16200000">
            <a:off x="2399015" y="4392287"/>
            <a:ext cx="813816" cy="868680"/>
          </a:xfrm>
          <a:prstGeom prst="ben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9" name="Bent Arrow 8"/>
          <p:cNvSpPr/>
          <p:nvPr/>
        </p:nvSpPr>
        <p:spPr>
          <a:xfrm rot="5400000">
            <a:off x="5444313" y="1788388"/>
            <a:ext cx="813816" cy="868680"/>
          </a:xfrm>
          <a:prstGeom prst="ben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0" name="Bent Arrow 9"/>
          <p:cNvSpPr/>
          <p:nvPr/>
        </p:nvSpPr>
        <p:spPr>
          <a:xfrm rot="10800000">
            <a:off x="5747171" y="4391932"/>
            <a:ext cx="813816" cy="868680"/>
          </a:xfrm>
          <a:prstGeom prst="ben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2" name="TextBox 11"/>
          <p:cNvSpPr txBox="1"/>
          <p:nvPr/>
        </p:nvSpPr>
        <p:spPr>
          <a:xfrm>
            <a:off x="117633" y="85031"/>
            <a:ext cx="7812709" cy="584775"/>
          </a:xfrm>
          <a:prstGeom prst="rect">
            <a:avLst/>
          </a:prstGeom>
          <a:noFill/>
        </p:spPr>
        <p:txBody>
          <a:bodyPr wrap="square" rtlCol="0">
            <a:spAutoFit/>
          </a:bodyPr>
          <a:lstStyle/>
          <a:p>
            <a:r>
              <a:rPr lang="en-GB" sz="3200" b="1" dirty="0">
                <a:solidFill>
                  <a:srgbClr val="E28C05"/>
                </a:solidFill>
              </a:rPr>
              <a:t>S C A N: </a:t>
            </a:r>
            <a:r>
              <a:rPr lang="en-GB" sz="3200" b="1" dirty="0">
                <a:solidFill>
                  <a:srgbClr val="A00054"/>
                </a:solidFill>
              </a:rPr>
              <a:t>Structured Career Planning</a:t>
            </a:r>
          </a:p>
        </p:txBody>
      </p:sp>
      <p:sp>
        <p:nvSpPr>
          <p:cNvPr id="13" name="TextBox 12"/>
          <p:cNvSpPr txBox="1"/>
          <p:nvPr/>
        </p:nvSpPr>
        <p:spPr>
          <a:xfrm>
            <a:off x="6154079" y="1053213"/>
            <a:ext cx="2989921" cy="830997"/>
          </a:xfrm>
          <a:prstGeom prst="rect">
            <a:avLst/>
          </a:prstGeom>
          <a:noFill/>
        </p:spPr>
        <p:txBody>
          <a:bodyPr wrap="none" rtlCol="0">
            <a:spAutoFit/>
          </a:bodyPr>
          <a:lstStyle/>
          <a:p>
            <a:r>
              <a:rPr lang="en-GB" sz="1200" b="1" dirty="0">
                <a:solidFill>
                  <a:srgbClr val="A00054"/>
                </a:solidFill>
              </a:rPr>
              <a:t>What type of clinician do I want to be?</a:t>
            </a:r>
          </a:p>
          <a:p>
            <a:r>
              <a:rPr lang="en-GB" sz="1200" dirty="0"/>
              <a:t>Values &amp; work preferences</a:t>
            </a:r>
          </a:p>
          <a:p>
            <a:r>
              <a:rPr lang="en-GB" sz="1200" dirty="0"/>
              <a:t>Skills &amp; interests</a:t>
            </a:r>
          </a:p>
          <a:p>
            <a:r>
              <a:rPr lang="en-GB" sz="1200" dirty="0"/>
              <a:t>Personality &amp; Stressors</a:t>
            </a:r>
          </a:p>
        </p:txBody>
      </p:sp>
      <p:sp>
        <p:nvSpPr>
          <p:cNvPr id="14" name="TextBox 13"/>
          <p:cNvSpPr txBox="1"/>
          <p:nvPr/>
        </p:nvSpPr>
        <p:spPr>
          <a:xfrm>
            <a:off x="6609366" y="5283826"/>
            <a:ext cx="2395207" cy="830997"/>
          </a:xfrm>
          <a:prstGeom prst="rect">
            <a:avLst/>
          </a:prstGeom>
          <a:noFill/>
        </p:spPr>
        <p:txBody>
          <a:bodyPr wrap="none" rtlCol="0">
            <a:spAutoFit/>
          </a:bodyPr>
          <a:lstStyle/>
          <a:p>
            <a:r>
              <a:rPr lang="en-GB" sz="1200" b="1" dirty="0">
                <a:solidFill>
                  <a:srgbClr val="A00054"/>
                </a:solidFill>
              </a:rPr>
              <a:t>What options are open to me?</a:t>
            </a:r>
          </a:p>
          <a:p>
            <a:r>
              <a:rPr lang="en-GB" sz="1200" dirty="0"/>
              <a:t>Options available</a:t>
            </a:r>
          </a:p>
          <a:p>
            <a:r>
              <a:rPr lang="en-GB" sz="1200" dirty="0"/>
              <a:t>Information research </a:t>
            </a:r>
          </a:p>
          <a:p>
            <a:r>
              <a:rPr lang="en-GB" sz="1200" dirty="0"/>
              <a:t>Networks &amp; opportunities</a:t>
            </a:r>
          </a:p>
        </p:txBody>
      </p:sp>
      <p:sp>
        <p:nvSpPr>
          <p:cNvPr id="15" name="TextBox 14"/>
          <p:cNvSpPr txBox="1"/>
          <p:nvPr/>
        </p:nvSpPr>
        <p:spPr>
          <a:xfrm>
            <a:off x="106219" y="5283827"/>
            <a:ext cx="2715808" cy="830997"/>
          </a:xfrm>
          <a:prstGeom prst="rect">
            <a:avLst/>
          </a:prstGeom>
          <a:noFill/>
        </p:spPr>
        <p:txBody>
          <a:bodyPr wrap="none" rtlCol="0">
            <a:spAutoFit/>
          </a:bodyPr>
          <a:lstStyle/>
          <a:p>
            <a:r>
              <a:rPr lang="en-GB" sz="1200" b="1" dirty="0">
                <a:solidFill>
                  <a:srgbClr val="A00054"/>
                </a:solidFill>
              </a:rPr>
              <a:t>Which is the best choice for me?</a:t>
            </a:r>
          </a:p>
          <a:p>
            <a:r>
              <a:rPr lang="en-GB" sz="1200" dirty="0"/>
              <a:t>Making career decision</a:t>
            </a:r>
          </a:p>
          <a:p>
            <a:r>
              <a:rPr lang="en-GB" sz="1200" dirty="0"/>
              <a:t>Making YOUR decision</a:t>
            </a:r>
          </a:p>
          <a:p>
            <a:r>
              <a:rPr lang="en-GB" sz="1200" dirty="0"/>
              <a:t>Checking how robust your decision is</a:t>
            </a:r>
          </a:p>
        </p:txBody>
      </p:sp>
      <p:sp>
        <p:nvSpPr>
          <p:cNvPr id="16" name="TextBox 15"/>
          <p:cNvSpPr txBox="1"/>
          <p:nvPr/>
        </p:nvSpPr>
        <p:spPr>
          <a:xfrm>
            <a:off x="75379" y="1032050"/>
            <a:ext cx="2449710" cy="1015663"/>
          </a:xfrm>
          <a:prstGeom prst="rect">
            <a:avLst/>
          </a:prstGeom>
          <a:noFill/>
        </p:spPr>
        <p:txBody>
          <a:bodyPr wrap="none" rtlCol="0">
            <a:spAutoFit/>
          </a:bodyPr>
          <a:lstStyle/>
          <a:p>
            <a:r>
              <a:rPr lang="en-GB" sz="1200" b="1" dirty="0">
                <a:solidFill>
                  <a:srgbClr val="A00054"/>
                </a:solidFill>
              </a:rPr>
              <a:t>When and what do I have to do</a:t>
            </a:r>
          </a:p>
          <a:p>
            <a:r>
              <a:rPr lang="en-GB" sz="1200" b="1" dirty="0">
                <a:solidFill>
                  <a:srgbClr val="A00054"/>
                </a:solidFill>
              </a:rPr>
              <a:t>to achieve my career goal?</a:t>
            </a:r>
          </a:p>
          <a:p>
            <a:r>
              <a:rPr lang="en-GB" sz="1200" dirty="0"/>
              <a:t>Setting goals</a:t>
            </a:r>
          </a:p>
          <a:p>
            <a:r>
              <a:rPr lang="en-GB" sz="1200" dirty="0"/>
              <a:t>Supporting goals</a:t>
            </a:r>
          </a:p>
          <a:p>
            <a:r>
              <a:rPr lang="en-GB" sz="1200" dirty="0"/>
              <a:t>Specific goals</a:t>
            </a:r>
          </a:p>
        </p:txBody>
      </p:sp>
    </p:spTree>
    <p:extLst>
      <p:ext uri="{BB962C8B-B14F-4D97-AF65-F5344CB8AC3E}">
        <p14:creationId xmlns:p14="http://schemas.microsoft.com/office/powerpoint/2010/main" val="135762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75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75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75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75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75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75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549275"/>
            <a:ext cx="8277225" cy="842963"/>
          </a:xfrm>
        </p:spPr>
        <p:txBody>
          <a:bodyPr>
            <a:normAutofit fontScale="90000"/>
          </a:bodyPr>
          <a:lstStyle/>
          <a:p>
            <a:pPr algn="l"/>
            <a:r>
              <a:rPr lang="en-GB" altLang="en-US" sz="4000" b="1" dirty="0">
                <a:solidFill>
                  <a:srgbClr val="A00054"/>
                </a:solidFill>
                <a:ea typeface="ＭＳ Ｐゴシック" charset="-128"/>
              </a:rPr>
              <a:t>TGROW</a:t>
            </a:r>
            <a:br>
              <a:rPr lang="en-GB" altLang="en-US" dirty="0">
                <a:ea typeface="ＭＳ Ｐゴシック" charset="-128"/>
              </a:rPr>
            </a:br>
            <a:br>
              <a:rPr lang="en-GB" altLang="en-US" dirty="0">
                <a:ea typeface="ＭＳ Ｐゴシック" charset="-128"/>
              </a:rPr>
            </a:br>
            <a:endParaRPr lang="en-GB" altLang="en-US" dirty="0">
              <a:ea typeface="ＭＳ Ｐゴシック" charset="-128"/>
            </a:endParaRPr>
          </a:p>
        </p:txBody>
      </p:sp>
      <p:graphicFrame>
        <p:nvGraphicFramePr>
          <p:cNvPr id="4" name="Content Placeholder 3"/>
          <p:cNvGraphicFramePr>
            <a:graphicFrameLocks noGrp="1"/>
          </p:cNvGraphicFramePr>
          <p:nvPr>
            <p:ph idx="1"/>
          </p:nvPr>
        </p:nvGraphicFramePr>
        <p:xfrm>
          <a:off x="609599" y="1688067"/>
          <a:ext cx="7957625" cy="4054695"/>
        </p:xfrm>
        <a:graphic>
          <a:graphicData uri="http://schemas.openxmlformats.org/drawingml/2006/table">
            <a:tbl>
              <a:tblPr/>
              <a:tblGrid>
                <a:gridCol w="546636">
                  <a:extLst>
                    <a:ext uri="{9D8B030D-6E8A-4147-A177-3AD203B41FA5}">
                      <a16:colId xmlns:a16="http://schemas.microsoft.com/office/drawing/2014/main" val="20000"/>
                    </a:ext>
                  </a:extLst>
                </a:gridCol>
                <a:gridCol w="7410989">
                  <a:extLst>
                    <a:ext uri="{9D8B030D-6E8A-4147-A177-3AD203B41FA5}">
                      <a16:colId xmlns:a16="http://schemas.microsoft.com/office/drawing/2014/main" val="20001"/>
                    </a:ext>
                  </a:extLst>
                </a:gridCol>
              </a:tblGrid>
              <a:tr h="199687">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Arial" charset="0"/>
                          <a:ea typeface="ＭＳ Ｐゴシック" charset="-128"/>
                        </a:rPr>
                        <a:t> </a:t>
                      </a:r>
                      <a:endParaRPr kumimoji="0" lang="en-GB" altLang="en-US" sz="1200" b="1" i="0" u="none" strike="noStrike" cap="none" normalizeH="0" baseline="0" dirty="0">
                        <a:ln>
                          <a:noFill/>
                        </a:ln>
                        <a:solidFill>
                          <a:srgbClr val="FFFFFF"/>
                        </a:solidFill>
                        <a:effectLst/>
                        <a:latin typeface="Times New Roman" charset="0"/>
                        <a:ea typeface="ＭＳ Ｐゴシック" charset="-128"/>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Arial" charset="0"/>
                          <a:ea typeface="ＭＳ Ｐゴシック" charset="-128"/>
                        </a:rPr>
                        <a:t> </a:t>
                      </a:r>
                      <a:endParaRPr kumimoji="0" lang="en-GB" altLang="en-US" sz="1200" b="1" i="0" u="none" strike="noStrike" cap="none" normalizeH="0" baseline="0" dirty="0">
                        <a:ln>
                          <a:noFill/>
                        </a:ln>
                        <a:solidFill>
                          <a:srgbClr val="FFFFFF"/>
                        </a:solidFill>
                        <a:effectLst/>
                        <a:latin typeface="Times New Roman" charset="0"/>
                        <a:ea typeface="ＭＳ Ｐゴシック" charset="-128"/>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54173">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Arial" charset="0"/>
                          <a:ea typeface="ＭＳ Ｐゴシック" charset="-128"/>
                        </a:rPr>
                        <a:t>T </a:t>
                      </a:r>
                      <a:endParaRPr kumimoji="0" lang="en-GB" altLang="en-US" sz="2800" b="1" i="0" u="none" strike="noStrike" cap="none" normalizeH="0" baseline="0" dirty="0">
                        <a:ln>
                          <a:noFill/>
                        </a:ln>
                        <a:solidFill>
                          <a:srgbClr val="FFFFFF"/>
                        </a:solidFill>
                        <a:effectLst/>
                        <a:latin typeface="Times New Roman" charset="0"/>
                        <a:ea typeface="ＭＳ Ｐゴシック" charset="-128"/>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3893"/>
                          </a:solidFill>
                          <a:effectLst/>
                          <a:latin typeface="Arial" charset="0"/>
                          <a:ea typeface="ＭＳ Ｐゴシック" charset="-128"/>
                        </a:rPr>
                        <a:t>TOPIC – </a:t>
                      </a:r>
                      <a:r>
                        <a:rPr kumimoji="0" lang="en-US" altLang="en-US" sz="2000" b="1" i="1" u="none" strike="noStrike" kern="1200" cap="none" normalizeH="0" baseline="0" dirty="0">
                          <a:ln>
                            <a:noFill/>
                          </a:ln>
                          <a:solidFill>
                            <a:srgbClr val="A00054"/>
                          </a:solidFill>
                          <a:effectLst/>
                          <a:latin typeface="Times New Roman" charset="0"/>
                          <a:ea typeface="ＭＳ Ｐゴシック" charset="-128"/>
                          <a:cs typeface="+mn-cs"/>
                        </a:rPr>
                        <a:t>What would you like to think/talk about?</a:t>
                      </a:r>
                      <a:endParaRPr kumimoji="0" lang="en-GB" altLang="en-US" sz="2000" b="1" i="1" u="none" strike="noStrike" kern="1200" cap="none" normalizeH="0" baseline="0" dirty="0">
                        <a:ln>
                          <a:noFill/>
                        </a:ln>
                        <a:solidFill>
                          <a:srgbClr val="A00054"/>
                        </a:solidFill>
                        <a:effectLst/>
                        <a:latin typeface="Times New Roman" charset="0"/>
                        <a:ea typeface="ＭＳ Ｐゴシック" charset="-128"/>
                        <a:cs typeface="+mn-cs"/>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C"/>
                    </a:solidFill>
                  </a:tcPr>
                </a:tc>
                <a:extLst>
                  <a:ext uri="{0D108BD9-81ED-4DB2-BD59-A6C34878D82A}">
                    <a16:rowId xmlns:a16="http://schemas.microsoft.com/office/drawing/2014/main" val="10001"/>
                  </a:ext>
                </a:extLst>
              </a:tr>
              <a:tr h="754173">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Arial" charset="0"/>
                          <a:ea typeface="ＭＳ Ｐゴシック" charset="-128"/>
                        </a:rPr>
                        <a:t>G </a:t>
                      </a:r>
                      <a:endParaRPr kumimoji="0" lang="en-GB" altLang="en-US" sz="2800" b="1" i="0" u="none" strike="noStrike" cap="none" normalizeH="0" baseline="0" dirty="0">
                        <a:ln>
                          <a:noFill/>
                        </a:ln>
                        <a:solidFill>
                          <a:srgbClr val="FFFFFF"/>
                        </a:solidFill>
                        <a:effectLst/>
                        <a:latin typeface="Times New Roman" charset="0"/>
                        <a:ea typeface="ＭＳ Ｐゴシック" charset="-128"/>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3893"/>
                          </a:solidFill>
                          <a:effectLst/>
                          <a:latin typeface="Arial" charset="0"/>
                          <a:ea typeface="ＭＳ Ｐゴシック" charset="-128"/>
                        </a:rPr>
                        <a:t>GOAL - </a:t>
                      </a:r>
                      <a:r>
                        <a:rPr kumimoji="0" lang="en-GB" altLang="en-US" sz="2000" b="1" i="1" u="none" strike="noStrike" cap="none" normalizeH="0" baseline="0" dirty="0">
                          <a:ln>
                            <a:noFill/>
                          </a:ln>
                          <a:solidFill>
                            <a:srgbClr val="A00054"/>
                          </a:solidFill>
                          <a:effectLst/>
                          <a:latin typeface="Times New Roman" charset="0"/>
                          <a:ea typeface="ＭＳ Ｐゴシック" charset="-128"/>
                        </a:rPr>
                        <a:t>What would be a </a:t>
                      </a:r>
                      <a:r>
                        <a:rPr kumimoji="0" lang="en-GB" altLang="en-US" sz="2000" b="1" i="1" u="none" strike="noStrike" kern="1200" cap="none" normalizeH="0" baseline="0" dirty="0">
                          <a:ln>
                            <a:noFill/>
                          </a:ln>
                          <a:solidFill>
                            <a:srgbClr val="A00054"/>
                          </a:solidFill>
                          <a:effectLst/>
                          <a:latin typeface="Times New Roman" charset="0"/>
                          <a:ea typeface="ＭＳ Ｐゴシック" charset="-128"/>
                          <a:cs typeface="+mn-cs"/>
                        </a:rPr>
                        <a:t>valuable</a:t>
                      </a:r>
                      <a:r>
                        <a:rPr kumimoji="0" lang="en-GB" altLang="en-US" sz="2000" b="1" i="1" u="none" strike="noStrike" cap="none" normalizeH="0" baseline="0" dirty="0">
                          <a:ln>
                            <a:noFill/>
                          </a:ln>
                          <a:solidFill>
                            <a:srgbClr val="A00054"/>
                          </a:solidFill>
                          <a:effectLst/>
                          <a:latin typeface="Times New Roman" charset="0"/>
                          <a:ea typeface="ＭＳ Ｐゴシック" charset="-128"/>
                        </a:rPr>
                        <a:t> outcome from our meeting?</a:t>
                      </a: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C"/>
                    </a:solidFill>
                  </a:tcPr>
                </a:tc>
                <a:extLst>
                  <a:ext uri="{0D108BD9-81ED-4DB2-BD59-A6C34878D82A}">
                    <a16:rowId xmlns:a16="http://schemas.microsoft.com/office/drawing/2014/main" val="10002"/>
                  </a:ext>
                </a:extLst>
              </a:tr>
              <a:tr h="754173">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Arial" charset="0"/>
                          <a:ea typeface="ＭＳ Ｐゴシック" charset="-128"/>
                        </a:rPr>
                        <a:t>R </a:t>
                      </a:r>
                      <a:endParaRPr kumimoji="0" lang="en-GB" altLang="en-US" sz="2800" b="1" i="0" u="none" strike="noStrike" cap="none" normalizeH="0" baseline="0" dirty="0">
                        <a:ln>
                          <a:noFill/>
                        </a:ln>
                        <a:solidFill>
                          <a:srgbClr val="FFFFFF"/>
                        </a:solidFill>
                        <a:effectLst/>
                        <a:latin typeface="Times New Roman" charset="0"/>
                        <a:ea typeface="ＭＳ Ｐゴシック" charset="-128"/>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3893"/>
                          </a:solidFill>
                          <a:effectLst/>
                          <a:latin typeface="Arial" charset="0"/>
                          <a:ea typeface="ＭＳ Ｐゴシック" charset="-128"/>
                        </a:rPr>
                        <a:t>REALITY – </a:t>
                      </a:r>
                      <a:r>
                        <a:rPr kumimoji="0" lang="en-US" altLang="en-US" sz="2000" b="1" i="1" u="none" strike="noStrike" kern="1200" cap="none" normalizeH="0" baseline="0" dirty="0">
                          <a:ln>
                            <a:noFill/>
                          </a:ln>
                          <a:solidFill>
                            <a:srgbClr val="A00054"/>
                          </a:solidFill>
                          <a:effectLst/>
                          <a:latin typeface="Times New Roman" charset="0"/>
                          <a:ea typeface="ＭＳ Ｐゴシック" charset="-128"/>
                          <a:cs typeface="+mn-cs"/>
                        </a:rPr>
                        <a:t>What’s happening?</a:t>
                      </a:r>
                      <a:endParaRPr kumimoji="0" lang="en-GB" altLang="en-US" sz="2000" b="1" i="1" u="none" strike="noStrike" kern="1200" cap="none" normalizeH="0" baseline="0" dirty="0">
                        <a:ln>
                          <a:noFill/>
                        </a:ln>
                        <a:solidFill>
                          <a:srgbClr val="A00054"/>
                        </a:solidFill>
                        <a:effectLst/>
                        <a:latin typeface="Times New Roman" charset="0"/>
                        <a:ea typeface="ＭＳ Ｐゴシック" charset="-128"/>
                        <a:cs typeface="+mn-cs"/>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C"/>
                    </a:solidFill>
                  </a:tcPr>
                </a:tc>
                <a:extLst>
                  <a:ext uri="{0D108BD9-81ED-4DB2-BD59-A6C34878D82A}">
                    <a16:rowId xmlns:a16="http://schemas.microsoft.com/office/drawing/2014/main" val="10003"/>
                  </a:ext>
                </a:extLst>
              </a:tr>
              <a:tr h="754173">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Arial" charset="0"/>
                          <a:ea typeface="ＭＳ Ｐゴシック" charset="-128"/>
                        </a:rPr>
                        <a:t>O </a:t>
                      </a:r>
                      <a:endParaRPr kumimoji="0" lang="en-GB" altLang="en-US" sz="2800" b="1" i="0" u="none" strike="noStrike" cap="none" normalizeH="0" baseline="0" dirty="0">
                        <a:ln>
                          <a:noFill/>
                        </a:ln>
                        <a:solidFill>
                          <a:srgbClr val="FFFFFF"/>
                        </a:solidFill>
                        <a:effectLst/>
                        <a:latin typeface="Times New Roman" charset="0"/>
                        <a:ea typeface="ＭＳ Ｐゴシック" charset="-128"/>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3893"/>
                          </a:solidFill>
                          <a:effectLst/>
                          <a:latin typeface="Arial" charset="0"/>
                          <a:ea typeface="ＭＳ Ｐゴシック" charset="-128"/>
                        </a:rPr>
                        <a:t>OPTIONS – </a:t>
                      </a:r>
                      <a:r>
                        <a:rPr kumimoji="0" lang="en-US" altLang="en-US" sz="2000" b="1" i="1" u="none" strike="noStrike" kern="1200" cap="none" normalizeH="0" baseline="0" dirty="0">
                          <a:ln>
                            <a:noFill/>
                          </a:ln>
                          <a:solidFill>
                            <a:srgbClr val="A00054"/>
                          </a:solidFill>
                          <a:effectLst/>
                          <a:latin typeface="Times New Roman" charset="0"/>
                          <a:ea typeface="ＭＳ Ｐゴシック" charset="-128"/>
                          <a:cs typeface="+mn-cs"/>
                        </a:rPr>
                        <a:t>What options are you considering now?</a:t>
                      </a:r>
                      <a:endParaRPr kumimoji="0" lang="en-GB" altLang="en-US" sz="2000" b="1" i="1" u="none" strike="noStrike" kern="1200" cap="none" normalizeH="0" baseline="0" dirty="0">
                        <a:ln>
                          <a:noFill/>
                        </a:ln>
                        <a:solidFill>
                          <a:srgbClr val="A00054"/>
                        </a:solidFill>
                        <a:effectLst/>
                        <a:latin typeface="Times New Roman" charset="0"/>
                        <a:ea typeface="ＭＳ Ｐゴシック" charset="-128"/>
                        <a:cs typeface="+mn-cs"/>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C"/>
                    </a:solidFill>
                  </a:tcPr>
                </a:tc>
                <a:extLst>
                  <a:ext uri="{0D108BD9-81ED-4DB2-BD59-A6C34878D82A}">
                    <a16:rowId xmlns:a16="http://schemas.microsoft.com/office/drawing/2014/main" val="10004"/>
                  </a:ext>
                </a:extLst>
              </a:tr>
              <a:tr h="838316">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Arial" charset="0"/>
                          <a:ea typeface="ＭＳ Ｐゴシック" charset="-128"/>
                        </a:rPr>
                        <a:t>W </a:t>
                      </a:r>
                      <a:endParaRPr kumimoji="0" lang="en-GB" altLang="en-US" sz="2800" b="1" i="0" u="none" strike="noStrike" cap="none" normalizeH="0" baseline="0" dirty="0">
                        <a:ln>
                          <a:noFill/>
                        </a:ln>
                        <a:solidFill>
                          <a:srgbClr val="FFFFFF"/>
                        </a:solidFill>
                        <a:effectLst/>
                        <a:latin typeface="Times New Roman" charset="0"/>
                        <a:ea typeface="ＭＳ Ｐゴシック" charset="-128"/>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80000"/>
                        </a:lnSpc>
                        <a:defRPr sz="1600" b="1">
                          <a:solidFill>
                            <a:srgbClr val="4D4D4D"/>
                          </a:solidFill>
                          <a:latin typeface="Arial" charset="0"/>
                          <a:ea typeface="ＭＳ Ｐゴシック" charset="-128"/>
                        </a:defRPr>
                      </a:lvl1pPr>
                      <a:lvl2pPr marL="742950" indent="-285750" eaLnBrk="0" hangingPunct="0">
                        <a:spcBef>
                          <a:spcPct val="40000"/>
                        </a:spcBef>
                        <a:defRPr sz="1400">
                          <a:solidFill>
                            <a:srgbClr val="4D4D4D"/>
                          </a:solidFill>
                          <a:latin typeface="Arial" charset="0"/>
                          <a:ea typeface="ＭＳ Ｐゴシック" charset="-128"/>
                        </a:defRPr>
                      </a:lvl2pPr>
                      <a:lvl3pPr marL="1143000" indent="-228600" eaLnBrk="0" hangingPunct="0">
                        <a:spcBef>
                          <a:spcPct val="30000"/>
                        </a:spcBef>
                        <a:defRPr sz="1400">
                          <a:solidFill>
                            <a:srgbClr val="4D4D4D"/>
                          </a:solidFill>
                          <a:latin typeface="Arial" charset="0"/>
                          <a:ea typeface="ＭＳ Ｐゴシック" charset="-128"/>
                        </a:defRPr>
                      </a:lvl3pPr>
                      <a:lvl4pPr marL="1600200" indent="-228600" eaLnBrk="0" hangingPunct="0">
                        <a:spcBef>
                          <a:spcPct val="30000"/>
                        </a:spcBef>
                        <a:defRPr sz="1400">
                          <a:solidFill>
                            <a:srgbClr val="4D4D4D"/>
                          </a:solidFill>
                          <a:latin typeface="Arial" charset="0"/>
                          <a:ea typeface="ＭＳ Ｐゴシック" charset="-128"/>
                        </a:defRPr>
                      </a:lvl4pPr>
                      <a:lvl5pPr marL="2057400" indent="-228600" eaLnBrk="0" hangingPunct="0">
                        <a:spcBef>
                          <a:spcPct val="30000"/>
                        </a:spcBef>
                        <a:defRPr sz="1400">
                          <a:solidFill>
                            <a:srgbClr val="4D4D4D"/>
                          </a:solidFill>
                          <a:latin typeface="Arial" charset="0"/>
                          <a:ea typeface="ＭＳ Ｐゴシック" charset="-128"/>
                        </a:defRPr>
                      </a:lvl5pPr>
                      <a:lvl6pPr marL="2514600" indent="-228600" eaLnBrk="0" fontAlgn="base" hangingPunct="0">
                        <a:spcBef>
                          <a:spcPct val="30000"/>
                        </a:spcBef>
                        <a:spcAft>
                          <a:spcPct val="0"/>
                        </a:spcAft>
                        <a:defRPr sz="1400">
                          <a:solidFill>
                            <a:srgbClr val="4D4D4D"/>
                          </a:solidFill>
                          <a:latin typeface="Arial" charset="0"/>
                          <a:ea typeface="ＭＳ Ｐゴシック" charset="-128"/>
                        </a:defRPr>
                      </a:lvl6pPr>
                      <a:lvl7pPr marL="2971800" indent="-228600" eaLnBrk="0" fontAlgn="base" hangingPunct="0">
                        <a:spcBef>
                          <a:spcPct val="30000"/>
                        </a:spcBef>
                        <a:spcAft>
                          <a:spcPct val="0"/>
                        </a:spcAft>
                        <a:defRPr sz="1400">
                          <a:solidFill>
                            <a:srgbClr val="4D4D4D"/>
                          </a:solidFill>
                          <a:latin typeface="Arial" charset="0"/>
                          <a:ea typeface="ＭＳ Ｐゴシック" charset="-128"/>
                        </a:defRPr>
                      </a:lvl7pPr>
                      <a:lvl8pPr marL="3429000" indent="-228600" eaLnBrk="0" fontAlgn="base" hangingPunct="0">
                        <a:spcBef>
                          <a:spcPct val="30000"/>
                        </a:spcBef>
                        <a:spcAft>
                          <a:spcPct val="0"/>
                        </a:spcAft>
                        <a:defRPr sz="1400">
                          <a:solidFill>
                            <a:srgbClr val="4D4D4D"/>
                          </a:solidFill>
                          <a:latin typeface="Arial" charset="0"/>
                          <a:ea typeface="ＭＳ Ｐゴシック" charset="-128"/>
                        </a:defRPr>
                      </a:lvl8pPr>
                      <a:lvl9pPr marL="3886200" indent="-228600" eaLnBrk="0" fontAlgn="base" hangingPunct="0">
                        <a:spcBef>
                          <a:spcPct val="30000"/>
                        </a:spcBef>
                        <a:spcAft>
                          <a:spcPct val="0"/>
                        </a:spcAft>
                        <a:defRPr sz="1400">
                          <a:solidFill>
                            <a:srgbClr val="4D4D4D"/>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3893"/>
                          </a:solidFill>
                          <a:effectLst/>
                          <a:latin typeface="Arial" charset="0"/>
                          <a:ea typeface="ＭＳ Ｐゴシック" charset="-128"/>
                        </a:rPr>
                        <a:t>WILL &amp; WAY FORWARD – </a:t>
                      </a:r>
                      <a:r>
                        <a:rPr kumimoji="0" lang="en-US" altLang="en-US" sz="2000" b="1" i="1" u="none" strike="noStrike" kern="1200" cap="none" normalizeH="0" baseline="0" dirty="0">
                          <a:ln>
                            <a:noFill/>
                          </a:ln>
                          <a:solidFill>
                            <a:srgbClr val="A00054"/>
                          </a:solidFill>
                          <a:effectLst/>
                          <a:latin typeface="Times New Roman" charset="0"/>
                          <a:ea typeface="ＭＳ Ｐゴシック" charset="-128"/>
                          <a:cs typeface="+mn-cs"/>
                        </a:rPr>
                        <a:t>What will you do? Will you do that? When?</a:t>
                      </a:r>
                      <a:endParaRPr kumimoji="0" lang="en-GB" altLang="en-US" sz="2000" b="1" i="1" u="none" strike="noStrike" kern="1200" cap="none" normalizeH="0" baseline="0" dirty="0">
                        <a:ln>
                          <a:noFill/>
                        </a:ln>
                        <a:solidFill>
                          <a:srgbClr val="A00054"/>
                        </a:solidFill>
                        <a:effectLst/>
                        <a:latin typeface="Times New Roman" charset="0"/>
                        <a:ea typeface="ＭＳ Ｐゴシック" charset="-128"/>
                        <a:cs typeface="+mn-cs"/>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DC"/>
                    </a:solid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BBA256F-A302-40E6-8A23-8BEC032FC88F}"/>
              </a:ext>
            </a:extLst>
          </p:cNvPr>
          <p:cNvSpPr/>
          <p:nvPr/>
        </p:nvSpPr>
        <p:spPr>
          <a:xfrm>
            <a:off x="539750" y="1311141"/>
            <a:ext cx="8135937" cy="369332"/>
          </a:xfrm>
          <a:prstGeom prst="rect">
            <a:avLst/>
          </a:prstGeom>
        </p:spPr>
        <p:txBody>
          <a:bodyPr wrap="square">
            <a:spAutoFit/>
          </a:bodyPr>
          <a:lstStyle/>
          <a:p>
            <a:r>
              <a:rPr lang="en-GB" altLang="en-US" dirty="0">
                <a:ea typeface="ＭＳ Ｐゴシック" charset="-128"/>
              </a:rPr>
              <a:t>A memorable, invisible structure for a coaching / mentoring session</a:t>
            </a:r>
            <a:endParaRPr lang="en-GB" dirty="0"/>
          </a:p>
        </p:txBody>
      </p:sp>
      <p:sp>
        <p:nvSpPr>
          <p:cNvPr id="5" name="TextBox 4">
            <a:extLst>
              <a:ext uri="{FF2B5EF4-FFF2-40B4-BE49-F238E27FC236}">
                <a16:creationId xmlns:a16="http://schemas.microsoft.com/office/drawing/2014/main" id="{0483B87D-29E6-4922-B3BF-D26FCC8C77DE}"/>
              </a:ext>
            </a:extLst>
          </p:cNvPr>
          <p:cNvSpPr txBox="1"/>
          <p:nvPr/>
        </p:nvSpPr>
        <p:spPr>
          <a:xfrm>
            <a:off x="2523133" y="5829981"/>
            <a:ext cx="5378395" cy="369332"/>
          </a:xfrm>
          <a:prstGeom prst="rect">
            <a:avLst/>
          </a:prstGeom>
          <a:noFill/>
        </p:spPr>
        <p:txBody>
          <a:bodyPr wrap="none" rtlCol="0">
            <a:spAutoFit/>
          </a:bodyPr>
          <a:lstStyle/>
          <a:p>
            <a:r>
              <a:rPr lang="en-US" dirty="0"/>
              <a:t>Adapted from the GROW Model by John Whitmore</a:t>
            </a:r>
          </a:p>
        </p:txBody>
      </p:sp>
    </p:spTree>
    <p:extLst>
      <p:ext uri="{BB962C8B-B14F-4D97-AF65-F5344CB8AC3E}">
        <p14:creationId xmlns:p14="http://schemas.microsoft.com/office/powerpoint/2010/main" val="408728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755650" y="1746136"/>
            <a:ext cx="7632700" cy="3816350"/>
          </a:xfrm>
        </p:spPr>
        <p:txBody>
          <a:bodyPr/>
          <a:lstStyle/>
          <a:p>
            <a:pPr marL="355600" lvl="1" indent="101600" algn="ctr">
              <a:spcBef>
                <a:spcPct val="0"/>
              </a:spcBef>
              <a:buFont typeface="Wingdings" charset="2"/>
              <a:buNone/>
            </a:pPr>
            <a:r>
              <a:rPr lang="en-GB" altLang="ja-JP" i="1" dirty="0">
                <a:solidFill>
                  <a:srgbClr val="00B0F0"/>
                </a:solidFill>
                <a:ea typeface="ＭＳ Ｐゴシック" charset="-128"/>
              </a:rPr>
              <a:t>The mind works best in</a:t>
            </a:r>
            <a:r>
              <a:rPr lang="en-US" altLang="ja-JP" i="1" dirty="0">
                <a:solidFill>
                  <a:srgbClr val="00B0F0"/>
                </a:solidFill>
                <a:ea typeface="ＭＳ Ｐゴシック" charset="-128"/>
              </a:rPr>
              <a:t> t</a:t>
            </a:r>
            <a:r>
              <a:rPr lang="en-GB" altLang="ja-JP" i="1" dirty="0">
                <a:solidFill>
                  <a:srgbClr val="00B0F0"/>
                </a:solidFill>
                <a:ea typeface="ＭＳ Ｐゴシック" charset="-128"/>
              </a:rPr>
              <a:t>he presence of a question,</a:t>
            </a:r>
          </a:p>
          <a:p>
            <a:pPr marL="355600" lvl="1" indent="101600" algn="ctr">
              <a:spcBef>
                <a:spcPct val="0"/>
              </a:spcBef>
              <a:buFont typeface="Wingdings" charset="2"/>
              <a:buNone/>
            </a:pPr>
            <a:r>
              <a:rPr lang="en-GB" altLang="ja-JP" i="1" dirty="0">
                <a:solidFill>
                  <a:srgbClr val="00B0F0"/>
                </a:solidFill>
                <a:ea typeface="ＭＳ Ｐゴシック" charset="-128"/>
              </a:rPr>
              <a:t>especially when our goal is to promote good, independent thinking. </a:t>
            </a:r>
          </a:p>
          <a:p>
            <a:pPr marL="355600" lvl="1" indent="101600" algn="r">
              <a:buFont typeface="Wingdings" charset="2"/>
              <a:buNone/>
            </a:pPr>
            <a:endParaRPr lang="en-GB" altLang="en-US" sz="1800" dirty="0">
              <a:solidFill>
                <a:schemeClr val="tx1"/>
              </a:solidFill>
              <a:ea typeface="ＭＳ Ｐゴシック" charset="-128"/>
            </a:endParaRPr>
          </a:p>
          <a:p>
            <a:pPr marL="355600" lvl="1" indent="101600" algn="r">
              <a:buFont typeface="Wingdings" charset="2"/>
              <a:buNone/>
            </a:pPr>
            <a:r>
              <a:rPr lang="en-GB" altLang="en-US" sz="1800" dirty="0">
                <a:solidFill>
                  <a:schemeClr val="tx1"/>
                </a:solidFill>
                <a:ea typeface="ＭＳ Ｐゴシック" charset="-128"/>
              </a:rPr>
              <a:t>Kline, N. (1999) </a:t>
            </a:r>
            <a:r>
              <a:rPr lang="en-GB" altLang="en-US" sz="1800" i="1" dirty="0">
                <a:solidFill>
                  <a:schemeClr val="tx1"/>
                </a:solidFill>
                <a:ea typeface="ＭＳ Ｐゴシック" charset="-128"/>
              </a:rPr>
              <a:t>Time to Think</a:t>
            </a:r>
          </a:p>
        </p:txBody>
      </p:sp>
      <p:sp>
        <p:nvSpPr>
          <p:cNvPr id="39939" name="Rectangle 3"/>
          <p:cNvSpPr>
            <a:spLocks noChangeArrowheads="1"/>
          </p:cNvSpPr>
          <p:nvPr/>
        </p:nvSpPr>
        <p:spPr bwMode="auto">
          <a:xfrm>
            <a:off x="395288" y="579438"/>
            <a:ext cx="6235700" cy="646331"/>
          </a:xfrm>
          <a:prstGeom prst="rect">
            <a:avLst/>
          </a:prstGeom>
          <a:noFill/>
          <a:ln w="9525">
            <a:noFill/>
            <a:miter lim="800000"/>
            <a:headEnd/>
            <a:tailEnd/>
          </a:ln>
        </p:spPr>
        <p:txBody>
          <a:bodyPr>
            <a:spAutoFit/>
          </a:bodyPr>
          <a:lstStyle/>
          <a:p>
            <a:pPr>
              <a:defRPr/>
            </a:pPr>
            <a:r>
              <a:rPr lang="en-GB" sz="3600" b="1" dirty="0">
                <a:solidFill>
                  <a:srgbClr val="A00054"/>
                </a:solidFill>
                <a:latin typeface="+mj-lt"/>
                <a:ea typeface="+mj-ea"/>
                <a:cs typeface="+mj-cs"/>
              </a:rPr>
              <a:t>Catalytic Questions</a:t>
            </a:r>
          </a:p>
        </p:txBody>
      </p:sp>
    </p:spTree>
    <p:extLst>
      <p:ext uri="{BB962C8B-B14F-4D97-AF65-F5344CB8AC3E}">
        <p14:creationId xmlns:p14="http://schemas.microsoft.com/office/powerpoint/2010/main" val="489307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A936-A4F5-4893-9632-06A1C9BC26EF}"/>
              </a:ext>
            </a:extLst>
          </p:cNvPr>
          <p:cNvSpPr>
            <a:spLocks noGrp="1"/>
          </p:cNvSpPr>
          <p:nvPr>
            <p:ph type="title"/>
          </p:nvPr>
        </p:nvSpPr>
        <p:spPr>
          <a:xfrm>
            <a:off x="108238" y="169892"/>
            <a:ext cx="8927522" cy="842962"/>
          </a:xfrm>
        </p:spPr>
        <p:txBody>
          <a:bodyPr/>
          <a:lstStyle/>
          <a:p>
            <a:pPr algn="l"/>
            <a:r>
              <a:rPr lang="en-US" sz="3600" b="1" dirty="0">
                <a:solidFill>
                  <a:srgbClr val="A00054"/>
                </a:solidFill>
              </a:rPr>
              <a:t>Exercise 3:</a:t>
            </a:r>
            <a:endParaRPr lang="en-GB" sz="3600" b="1" dirty="0">
              <a:solidFill>
                <a:srgbClr val="A00054"/>
              </a:solidFill>
            </a:endParaRPr>
          </a:p>
        </p:txBody>
      </p:sp>
      <p:sp>
        <p:nvSpPr>
          <p:cNvPr id="3" name="Content Placeholder 2">
            <a:extLst>
              <a:ext uri="{FF2B5EF4-FFF2-40B4-BE49-F238E27FC236}">
                <a16:creationId xmlns:a16="http://schemas.microsoft.com/office/drawing/2014/main" id="{DEB80CA8-4CF7-45F4-B9E4-D1DA5556291E}"/>
              </a:ext>
            </a:extLst>
          </p:cNvPr>
          <p:cNvSpPr>
            <a:spLocks noGrp="1"/>
          </p:cNvSpPr>
          <p:nvPr>
            <p:ph idx="1"/>
          </p:nvPr>
        </p:nvSpPr>
        <p:spPr>
          <a:xfrm>
            <a:off x="433387" y="1530955"/>
            <a:ext cx="8277225" cy="4179888"/>
          </a:xfrm>
        </p:spPr>
        <p:txBody>
          <a:bodyPr/>
          <a:lstStyle/>
          <a:p>
            <a:pPr marL="0" indent="0">
              <a:buNone/>
            </a:pPr>
            <a:r>
              <a:rPr lang="en-US" b="1" i="1" u="sng" dirty="0">
                <a:solidFill>
                  <a:srgbClr val="A00054"/>
                </a:solidFill>
              </a:rPr>
              <a:t>Knowing the Traps</a:t>
            </a:r>
            <a:endParaRPr lang="en-GB" b="1" i="1" u="sng" dirty="0">
              <a:solidFill>
                <a:schemeClr val="tx1"/>
              </a:solidFill>
            </a:endParaRPr>
          </a:p>
          <a:p>
            <a:pPr marL="0" indent="0">
              <a:buNone/>
            </a:pPr>
            <a:endParaRPr lang="en-GB" sz="2800" b="1" dirty="0">
              <a:solidFill>
                <a:schemeClr val="tx1"/>
              </a:solidFill>
            </a:endParaRPr>
          </a:p>
          <a:p>
            <a:pPr>
              <a:buFont typeface="Wingdings" panose="05000000000000000000" pitchFamily="2" charset="2"/>
              <a:buChar char="q"/>
            </a:pPr>
            <a:r>
              <a:rPr lang="en-GB" sz="2800" dirty="0">
                <a:solidFill>
                  <a:schemeClr val="tx1"/>
                </a:solidFill>
              </a:rPr>
              <a:t>Which questions are appropriate for a career coaching conversation? Why?</a:t>
            </a:r>
          </a:p>
          <a:p>
            <a:endParaRPr lang="en-GB" sz="2800" dirty="0">
              <a:solidFill>
                <a:schemeClr val="tx1"/>
              </a:solidFill>
            </a:endParaRPr>
          </a:p>
          <a:p>
            <a:pPr>
              <a:buFont typeface="Wingdings" panose="05000000000000000000" pitchFamily="2" charset="2"/>
              <a:buChar char="q"/>
            </a:pPr>
            <a:r>
              <a:rPr lang="en-GB" sz="2800" dirty="0">
                <a:solidFill>
                  <a:schemeClr val="tx1"/>
                </a:solidFill>
              </a:rPr>
              <a:t>Which questions are inappropriate for a career coaching conversation? Why?</a:t>
            </a:r>
          </a:p>
          <a:p>
            <a:endParaRPr lang="en-GB" b="1" dirty="0"/>
          </a:p>
          <a:p>
            <a:endParaRPr lang="en-GB" dirty="0"/>
          </a:p>
          <a:p>
            <a:endParaRPr lang="en-GB" dirty="0"/>
          </a:p>
        </p:txBody>
      </p:sp>
    </p:spTree>
    <p:extLst>
      <p:ext uri="{BB962C8B-B14F-4D97-AF65-F5344CB8AC3E}">
        <p14:creationId xmlns:p14="http://schemas.microsoft.com/office/powerpoint/2010/main" val="4294612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3059" y="254257"/>
            <a:ext cx="8229600" cy="514350"/>
          </a:xfrm>
        </p:spPr>
        <p:txBody>
          <a:bodyPr/>
          <a:lstStyle/>
          <a:p>
            <a:pPr algn="l" eaLnBrk="1" hangingPunct="1"/>
            <a:r>
              <a:rPr lang="en-GB" altLang="en-US" sz="3600" b="1" dirty="0">
                <a:solidFill>
                  <a:srgbClr val="A00054"/>
                </a:solidFill>
              </a:rPr>
              <a:t>Traps and Pitfalls</a:t>
            </a:r>
          </a:p>
        </p:txBody>
      </p:sp>
      <p:sp>
        <p:nvSpPr>
          <p:cNvPr id="23555" name="Rectangle 3"/>
          <p:cNvSpPr>
            <a:spLocks noGrp="1" noChangeArrowheads="1"/>
          </p:cNvSpPr>
          <p:nvPr>
            <p:ph idx="1"/>
          </p:nvPr>
        </p:nvSpPr>
        <p:spPr>
          <a:xfrm>
            <a:off x="301195" y="1250950"/>
            <a:ext cx="8393327" cy="4743450"/>
          </a:xfrm>
        </p:spPr>
        <p:txBody>
          <a:bodyPr/>
          <a:lstStyle/>
          <a:p>
            <a:pPr marL="627063" lvl="1" indent="-447675" eaLnBrk="1" hangingPunct="1">
              <a:lnSpc>
                <a:spcPct val="90000"/>
              </a:lnSpc>
              <a:buClr>
                <a:srgbClr val="3366FF"/>
              </a:buClr>
              <a:buFont typeface="Wingdings" charset="2"/>
              <a:buChar char="l"/>
            </a:pPr>
            <a:r>
              <a:rPr lang="en-GB" altLang="en-US" sz="2400" dirty="0">
                <a:ea typeface="ＭＳ Ｐゴシック" charset="-128"/>
              </a:rPr>
              <a:t>Advice Giving</a:t>
            </a:r>
          </a:p>
          <a:p>
            <a:pPr marL="627063" lvl="1" indent="-447675" eaLnBrk="1" hangingPunct="1">
              <a:lnSpc>
                <a:spcPct val="90000"/>
              </a:lnSpc>
              <a:buClr>
                <a:srgbClr val="3366FF"/>
              </a:buClr>
              <a:buFont typeface="Wingdings" charset="2"/>
              <a:buChar char="l"/>
            </a:pPr>
            <a:endParaRPr lang="en-GB" altLang="en-US" sz="2400" dirty="0">
              <a:ea typeface="ＭＳ Ｐゴシック" charset="-128"/>
            </a:endParaRPr>
          </a:p>
          <a:p>
            <a:pPr marL="627063" lvl="1" indent="-447675" eaLnBrk="1" hangingPunct="1">
              <a:lnSpc>
                <a:spcPct val="90000"/>
              </a:lnSpc>
              <a:buClr>
                <a:srgbClr val="3366FF"/>
              </a:buClr>
              <a:buFont typeface="Wingdings" charset="2"/>
              <a:buChar char="l"/>
            </a:pPr>
            <a:r>
              <a:rPr lang="en-GB" altLang="en-US" sz="2400" dirty="0">
                <a:ea typeface="ＭＳ Ｐゴシック" charset="-128"/>
              </a:rPr>
              <a:t>‘Why’ Questions</a:t>
            </a:r>
          </a:p>
          <a:p>
            <a:pPr marL="627063" lvl="1" indent="-447675" eaLnBrk="1" hangingPunct="1">
              <a:lnSpc>
                <a:spcPct val="90000"/>
              </a:lnSpc>
              <a:buClr>
                <a:srgbClr val="3366FF"/>
              </a:buClr>
              <a:buFont typeface="Wingdings" charset="2"/>
              <a:buChar char="l"/>
            </a:pPr>
            <a:endParaRPr lang="en-GB" altLang="en-US" sz="2400" dirty="0">
              <a:ea typeface="ＭＳ Ｐゴシック" charset="-128"/>
            </a:endParaRPr>
          </a:p>
          <a:p>
            <a:pPr marL="627063" lvl="1" indent="-447675" eaLnBrk="1" hangingPunct="1">
              <a:lnSpc>
                <a:spcPct val="90000"/>
              </a:lnSpc>
              <a:buClr>
                <a:srgbClr val="3366FF"/>
              </a:buClr>
              <a:buFont typeface="Wingdings" charset="2"/>
              <a:buChar char="l"/>
            </a:pPr>
            <a:r>
              <a:rPr lang="en-GB" altLang="en-US" sz="2400" dirty="0">
                <a:ea typeface="ＭＳ Ｐゴシック" charset="-128"/>
              </a:rPr>
              <a:t>Researching the Data</a:t>
            </a:r>
          </a:p>
          <a:p>
            <a:pPr marL="627063" lvl="1" indent="-447675" eaLnBrk="1" hangingPunct="1">
              <a:lnSpc>
                <a:spcPct val="90000"/>
              </a:lnSpc>
              <a:buClr>
                <a:srgbClr val="3366FF"/>
              </a:buClr>
              <a:buFont typeface="Wingdings" charset="2"/>
              <a:buChar char="l"/>
            </a:pPr>
            <a:endParaRPr lang="en-GB" altLang="en-US" sz="2400" dirty="0">
              <a:ea typeface="ＭＳ Ｐゴシック" charset="-128"/>
            </a:endParaRPr>
          </a:p>
          <a:p>
            <a:pPr marL="627063" lvl="1" indent="-447675" eaLnBrk="1" hangingPunct="1">
              <a:lnSpc>
                <a:spcPct val="90000"/>
              </a:lnSpc>
              <a:buClr>
                <a:srgbClr val="3366FF"/>
              </a:buClr>
              <a:buFont typeface="Wingdings" charset="2"/>
              <a:buChar char="l"/>
            </a:pPr>
            <a:r>
              <a:rPr lang="en-GB" altLang="en-US" sz="2400" dirty="0">
                <a:ea typeface="ＭＳ Ｐゴシック" charset="-128"/>
              </a:rPr>
              <a:t>Asking about people not present</a:t>
            </a:r>
          </a:p>
          <a:p>
            <a:pPr marL="179388" lvl="1" indent="0" eaLnBrk="1" hangingPunct="1">
              <a:lnSpc>
                <a:spcPct val="90000"/>
              </a:lnSpc>
              <a:buClr>
                <a:srgbClr val="3366FF"/>
              </a:buClr>
              <a:buNone/>
            </a:pPr>
            <a:endParaRPr lang="en-GB" altLang="en-US" sz="2400" dirty="0">
              <a:ea typeface="ＭＳ Ｐゴシック" charset="-128"/>
            </a:endParaRPr>
          </a:p>
          <a:p>
            <a:pPr marL="627063" lvl="1" indent="-447675" eaLnBrk="1" hangingPunct="1">
              <a:lnSpc>
                <a:spcPct val="90000"/>
              </a:lnSpc>
              <a:buClr>
                <a:srgbClr val="3366FF"/>
              </a:buClr>
              <a:buFont typeface="Wingdings" charset="2"/>
              <a:buChar char="l"/>
            </a:pPr>
            <a:r>
              <a:rPr lang="en-GB" altLang="en-US" sz="2400" dirty="0">
                <a:ea typeface="ＭＳ Ｐゴシック" charset="-128"/>
              </a:rPr>
              <a:t>Long &amp; Multi-faceted questions</a:t>
            </a:r>
          </a:p>
          <a:p>
            <a:pPr marL="627063" lvl="1" indent="-447675">
              <a:lnSpc>
                <a:spcPct val="90000"/>
              </a:lnSpc>
              <a:buNone/>
            </a:pPr>
            <a:endParaRPr lang="en-GB" altLang="en-US" sz="2400" dirty="0">
              <a:ea typeface="ＭＳ Ｐゴシック" charset="-128"/>
            </a:endParaRPr>
          </a:p>
          <a:p>
            <a:pPr marL="627063" lvl="1" indent="-447675">
              <a:lnSpc>
                <a:spcPct val="90000"/>
              </a:lnSpc>
              <a:buNone/>
            </a:pPr>
            <a:r>
              <a:rPr lang="en-GB" altLang="en-US" sz="2400" b="1" dirty="0">
                <a:ea typeface="ＭＳ Ｐゴシック" charset="-128"/>
              </a:rPr>
              <a:t>Coaching Skills – Jenny Rogers (2008)</a:t>
            </a:r>
          </a:p>
          <a:p>
            <a:pPr marL="627063" lvl="1" indent="-447675" eaLnBrk="1" hangingPunct="1">
              <a:lnSpc>
                <a:spcPct val="90000"/>
              </a:lnSpc>
              <a:buFont typeface="Wingdings" charset="2"/>
              <a:buNone/>
            </a:pPr>
            <a:endParaRPr lang="en-GB" altLang="en-US" sz="2200" dirty="0">
              <a:ea typeface="ＭＳ Ｐゴシック" charset="-128"/>
            </a:endParaRPr>
          </a:p>
          <a:p>
            <a:pPr marL="627063" lvl="1" indent="-447675" eaLnBrk="1" hangingPunct="1">
              <a:lnSpc>
                <a:spcPct val="90000"/>
              </a:lnSpc>
              <a:buFont typeface="Wingdings" charset="2"/>
              <a:buChar char="l"/>
            </a:pPr>
            <a:endParaRPr lang="en-GB" altLang="en-US" sz="2200" dirty="0">
              <a:ea typeface="ＭＳ Ｐゴシック" charset="-128"/>
            </a:endParaRPr>
          </a:p>
          <a:p>
            <a:pPr marL="627063" lvl="1" indent="-447675" eaLnBrk="1" hangingPunct="1">
              <a:lnSpc>
                <a:spcPct val="90000"/>
              </a:lnSpc>
              <a:buFont typeface="Wingdings" charset="2"/>
              <a:buChar char="l"/>
            </a:pPr>
            <a:endParaRPr lang="en-GB" altLang="en-US" sz="2200" dirty="0">
              <a:ea typeface="ＭＳ Ｐゴシック" charset="-128"/>
            </a:endParaRPr>
          </a:p>
          <a:p>
            <a:pPr lvl="2" eaLnBrk="1" hangingPunct="1">
              <a:lnSpc>
                <a:spcPct val="90000"/>
              </a:lnSpc>
              <a:buFontTx/>
              <a:buNone/>
            </a:pPr>
            <a:endParaRPr lang="en-GB" altLang="en-US" sz="1900" dirty="0">
              <a:ea typeface="ＭＳ Ｐゴシック" charset="-128"/>
            </a:endParaRPr>
          </a:p>
        </p:txBody>
      </p:sp>
    </p:spTree>
    <p:extLst>
      <p:ext uri="{BB962C8B-B14F-4D97-AF65-F5344CB8AC3E}">
        <p14:creationId xmlns:p14="http://schemas.microsoft.com/office/powerpoint/2010/main" val="252547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3850" y="404813"/>
            <a:ext cx="8229600" cy="576262"/>
          </a:xfrm>
        </p:spPr>
        <p:txBody>
          <a:bodyPr/>
          <a:lstStyle/>
          <a:p>
            <a:pPr algn="l">
              <a:defRPr/>
            </a:pPr>
            <a:r>
              <a:rPr lang="en-GB" sz="3600" b="1" dirty="0">
                <a:solidFill>
                  <a:srgbClr val="A00054"/>
                </a:solidFill>
              </a:rPr>
              <a:t>Closed versus open</a:t>
            </a:r>
          </a:p>
        </p:txBody>
      </p:sp>
      <p:sp>
        <p:nvSpPr>
          <p:cNvPr id="25603" name="Rectangle 3"/>
          <p:cNvSpPr>
            <a:spLocks noGrp="1" noChangeArrowheads="1"/>
          </p:cNvSpPr>
          <p:nvPr>
            <p:ph idx="1"/>
          </p:nvPr>
        </p:nvSpPr>
        <p:spPr>
          <a:xfrm>
            <a:off x="684213" y="2165350"/>
            <a:ext cx="8064500" cy="4692650"/>
          </a:xfrm>
        </p:spPr>
        <p:txBody>
          <a:bodyPr/>
          <a:lstStyle/>
          <a:p>
            <a:pPr marL="628650" lvl="1" indent="-449263">
              <a:buFont typeface="Wingdings" charset="2"/>
              <a:buNone/>
            </a:pPr>
            <a:endParaRPr lang="en-GB" altLang="en-US" dirty="0">
              <a:ea typeface="ＭＳ Ｐゴシック" charset="-128"/>
            </a:endParaRPr>
          </a:p>
          <a:p>
            <a:pPr marL="628650" lvl="1" indent="-449263"/>
            <a:endParaRPr lang="en-GB" altLang="en-US" dirty="0">
              <a:ea typeface="ＭＳ Ｐゴシック" charset="-128"/>
            </a:endParaRPr>
          </a:p>
          <a:p>
            <a:pPr marL="628650" lvl="1" indent="-449263"/>
            <a:endParaRPr lang="en-GB" altLang="en-US" dirty="0">
              <a:ea typeface="ＭＳ Ｐゴシック" charset="-128"/>
            </a:endParaRPr>
          </a:p>
          <a:p>
            <a:pPr lvl="2">
              <a:buFontTx/>
              <a:buNone/>
            </a:pPr>
            <a:endParaRPr lang="en-GB" altLang="en-US" dirty="0">
              <a:ea typeface="ＭＳ Ｐゴシック" charset="-128"/>
            </a:endParaRPr>
          </a:p>
        </p:txBody>
      </p:sp>
      <p:sp>
        <p:nvSpPr>
          <p:cNvPr id="25604" name="AutoShape 4"/>
          <p:cNvSpPr>
            <a:spLocks noChangeArrowheads="1"/>
          </p:cNvSpPr>
          <p:nvPr/>
        </p:nvSpPr>
        <p:spPr bwMode="auto">
          <a:xfrm rot="1057827">
            <a:off x="6006421" y="1343495"/>
            <a:ext cx="2661978" cy="1733264"/>
          </a:xfrm>
          <a:prstGeom prst="wedgeEllipseCallout">
            <a:avLst>
              <a:gd name="adj1" fmla="val -45051"/>
              <a:gd name="adj2" fmla="val 6955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r>
              <a:rPr lang="en-GB" altLang="en-US" sz="2100" i="1" dirty="0"/>
              <a:t> </a:t>
            </a:r>
            <a:r>
              <a:rPr lang="ja-JP" altLang="en-GB" sz="2100" i="1" dirty="0"/>
              <a:t>“</a:t>
            </a:r>
            <a:r>
              <a:rPr lang="en-GB" altLang="ja-JP" sz="2100" i="1" dirty="0"/>
              <a:t>What are your best hopes for your career?</a:t>
            </a:r>
            <a:endParaRPr lang="en-GB" altLang="en-US" sz="3600" dirty="0"/>
          </a:p>
        </p:txBody>
      </p:sp>
      <p:grpSp>
        <p:nvGrpSpPr>
          <p:cNvPr id="25605" name="Group 5"/>
          <p:cNvGrpSpPr>
            <a:grpSpLocks/>
          </p:cNvGrpSpPr>
          <p:nvPr/>
        </p:nvGrpSpPr>
        <p:grpSpPr bwMode="auto">
          <a:xfrm>
            <a:off x="1422400" y="1517650"/>
            <a:ext cx="4445000" cy="3825875"/>
            <a:chOff x="1080" y="4608"/>
            <a:chExt cx="9720" cy="4140"/>
          </a:xfrm>
        </p:grpSpPr>
        <p:grpSp>
          <p:nvGrpSpPr>
            <p:cNvPr id="25608" name="Group 6"/>
            <p:cNvGrpSpPr>
              <a:grpSpLocks noChangeAspect="1"/>
            </p:cNvGrpSpPr>
            <p:nvPr/>
          </p:nvGrpSpPr>
          <p:grpSpPr bwMode="auto">
            <a:xfrm>
              <a:off x="1080" y="4608"/>
              <a:ext cx="9720" cy="4140"/>
              <a:chOff x="2520" y="2182"/>
              <a:chExt cx="7776" cy="3312"/>
            </a:xfrm>
          </p:grpSpPr>
          <p:sp>
            <p:nvSpPr>
              <p:cNvPr id="25610" name="AutoShape 7"/>
              <p:cNvSpPr>
                <a:spLocks noChangeAspect="1" noChangeArrowheads="1"/>
              </p:cNvSpPr>
              <p:nvPr/>
            </p:nvSpPr>
            <p:spPr bwMode="auto">
              <a:xfrm>
                <a:off x="2520" y="2182"/>
                <a:ext cx="7776"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endParaRPr lang="en-US" altLang="en-US" dirty="0"/>
              </a:p>
            </p:txBody>
          </p:sp>
          <p:sp>
            <p:nvSpPr>
              <p:cNvPr id="25611" name="Line 8"/>
              <p:cNvSpPr>
                <a:spLocks noChangeShapeType="1"/>
              </p:cNvSpPr>
              <p:nvPr/>
            </p:nvSpPr>
            <p:spPr bwMode="auto">
              <a:xfrm flipV="1">
                <a:off x="2520" y="2326"/>
                <a:ext cx="7488" cy="15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25609" name="Line 9"/>
            <p:cNvSpPr>
              <a:spLocks noChangeShapeType="1"/>
            </p:cNvSpPr>
            <p:nvPr/>
          </p:nvSpPr>
          <p:spPr bwMode="auto">
            <a:xfrm>
              <a:off x="1080" y="6768"/>
              <a:ext cx="936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25606" name="AutoShape 10"/>
          <p:cNvSpPr>
            <a:spLocks noChangeArrowheads="1"/>
          </p:cNvSpPr>
          <p:nvPr/>
        </p:nvSpPr>
        <p:spPr bwMode="auto">
          <a:xfrm rot="-1789866">
            <a:off x="322263" y="3921125"/>
            <a:ext cx="2581275" cy="1936750"/>
          </a:xfrm>
          <a:prstGeom prst="wedgeEllipseCallout">
            <a:avLst>
              <a:gd name="adj1" fmla="val 37074"/>
              <a:gd name="adj2" fmla="val 63306"/>
            </a:avLst>
          </a:prstGeom>
          <a:solidFill>
            <a:srgbClr val="33CCCC">
              <a:alpha val="50980"/>
            </a:srgbClr>
          </a:solidFill>
          <a:ln w="9525">
            <a:solidFill>
              <a:srgbClr val="33CCCC"/>
            </a:solidFill>
            <a:miter lim="800000"/>
            <a:headEnd/>
            <a:tailEnd/>
          </a:ln>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r>
              <a:rPr lang="en-GB" altLang="en-US" sz="1900" i="1" dirty="0">
                <a:solidFill>
                  <a:srgbClr val="FFFFFF"/>
                </a:solidFill>
              </a:rPr>
              <a:t> </a:t>
            </a:r>
            <a:r>
              <a:rPr lang="ja-JP" altLang="en-GB" sz="1900" i="1" dirty="0">
                <a:solidFill>
                  <a:srgbClr val="FFFFFF"/>
                </a:solidFill>
              </a:rPr>
              <a:t>“</a:t>
            </a:r>
            <a:r>
              <a:rPr lang="en-GB" altLang="ja-JP" sz="1900" i="1" dirty="0">
                <a:solidFill>
                  <a:srgbClr val="FFFFFF"/>
                </a:solidFill>
              </a:rPr>
              <a:t>Would you like to pursue a clinical academic career?</a:t>
            </a:r>
            <a:endParaRPr lang="en-GB" altLang="en-US" sz="3200" dirty="0"/>
          </a:p>
        </p:txBody>
      </p:sp>
      <p:sp>
        <p:nvSpPr>
          <p:cNvPr id="25607" name="Rectangle 11"/>
          <p:cNvSpPr>
            <a:spLocks noChangeArrowheads="1"/>
          </p:cNvSpPr>
          <p:nvPr/>
        </p:nvSpPr>
        <p:spPr bwMode="auto">
          <a:xfrm>
            <a:off x="2051050" y="3328988"/>
            <a:ext cx="6048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r>
              <a:rPr lang="en-US" altLang="en-US" dirty="0"/>
              <a:t>  CLOSED…………</a:t>
            </a:r>
            <a:r>
              <a:rPr lang="is-IS" altLang="en-US" dirty="0"/>
              <a:t>…...............................</a:t>
            </a:r>
            <a:r>
              <a:rPr lang="en-US" altLang="en-US" dirty="0"/>
              <a:t>…………OPEN </a:t>
            </a:r>
          </a:p>
        </p:txBody>
      </p:sp>
    </p:spTree>
    <p:extLst>
      <p:ext uri="{BB962C8B-B14F-4D97-AF65-F5344CB8AC3E}">
        <p14:creationId xmlns:p14="http://schemas.microsoft.com/office/powerpoint/2010/main" val="112861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04813"/>
            <a:ext cx="8229600" cy="757237"/>
          </a:xfrm>
        </p:spPr>
        <p:txBody>
          <a:bodyPr/>
          <a:lstStyle/>
          <a:p>
            <a:pPr algn="l">
              <a:defRPr/>
            </a:pPr>
            <a:r>
              <a:rPr lang="en-GB" sz="3600" b="1" dirty="0">
                <a:solidFill>
                  <a:srgbClr val="A00054"/>
                </a:solidFill>
              </a:rPr>
              <a:t>Leading versus</a:t>
            </a:r>
            <a:br>
              <a:rPr lang="en-GB" sz="3600" b="1" dirty="0">
                <a:solidFill>
                  <a:srgbClr val="A00054"/>
                </a:solidFill>
              </a:rPr>
            </a:br>
            <a:r>
              <a:rPr lang="en-GB" sz="3600" b="1" dirty="0">
                <a:solidFill>
                  <a:srgbClr val="A00054"/>
                </a:solidFill>
              </a:rPr>
              <a:t>reflective questions</a:t>
            </a:r>
          </a:p>
        </p:txBody>
      </p:sp>
      <p:sp>
        <p:nvSpPr>
          <p:cNvPr id="26627" name="Rectangle 3"/>
          <p:cNvSpPr>
            <a:spLocks noGrp="1" noChangeArrowheads="1"/>
          </p:cNvSpPr>
          <p:nvPr>
            <p:ph idx="1"/>
          </p:nvPr>
        </p:nvSpPr>
        <p:spPr>
          <a:xfrm>
            <a:off x="684213" y="2165350"/>
            <a:ext cx="8064500" cy="4692650"/>
          </a:xfrm>
        </p:spPr>
        <p:txBody>
          <a:bodyPr/>
          <a:lstStyle/>
          <a:p>
            <a:pPr marL="628650" lvl="1" indent="-449263">
              <a:buFont typeface="Wingdings" charset="2"/>
              <a:buNone/>
            </a:pPr>
            <a:endParaRPr lang="en-GB" altLang="en-US" dirty="0">
              <a:ea typeface="ＭＳ Ｐゴシック" charset="-128"/>
            </a:endParaRPr>
          </a:p>
          <a:p>
            <a:pPr marL="628650" lvl="1" indent="-449263">
              <a:buFont typeface="Wingdings" charset="2"/>
              <a:buNone/>
            </a:pPr>
            <a:endParaRPr lang="en-GB" altLang="en-US" dirty="0">
              <a:ea typeface="ＭＳ Ｐゴシック" charset="-128"/>
            </a:endParaRPr>
          </a:p>
          <a:p>
            <a:pPr marL="628650" lvl="1" indent="-449263"/>
            <a:endParaRPr lang="en-GB" altLang="en-US" dirty="0">
              <a:ea typeface="ＭＳ Ｐゴシック" charset="-128"/>
            </a:endParaRPr>
          </a:p>
          <a:p>
            <a:pPr marL="628650" lvl="1" indent="-449263"/>
            <a:endParaRPr lang="en-GB" altLang="en-US" dirty="0">
              <a:ea typeface="ＭＳ Ｐゴシック" charset="-128"/>
            </a:endParaRPr>
          </a:p>
          <a:p>
            <a:pPr lvl="2">
              <a:buFontTx/>
              <a:buNone/>
            </a:pPr>
            <a:endParaRPr lang="en-GB" altLang="en-US" dirty="0">
              <a:ea typeface="ＭＳ Ｐゴシック" charset="-128"/>
            </a:endParaRPr>
          </a:p>
        </p:txBody>
      </p:sp>
      <p:sp>
        <p:nvSpPr>
          <p:cNvPr id="26628" name="AutoShape 4"/>
          <p:cNvSpPr>
            <a:spLocks noChangeArrowheads="1"/>
          </p:cNvSpPr>
          <p:nvPr/>
        </p:nvSpPr>
        <p:spPr bwMode="auto">
          <a:xfrm>
            <a:off x="395287" y="2165350"/>
            <a:ext cx="4176713" cy="2592388"/>
          </a:xfrm>
          <a:prstGeom prst="wedgeRectCallout">
            <a:avLst>
              <a:gd name="adj1" fmla="val 43236"/>
              <a:gd name="adj2" fmla="val 81352"/>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r>
              <a:rPr lang="en-GB" altLang="en-US" sz="2500" dirty="0">
                <a:solidFill>
                  <a:srgbClr val="000000"/>
                </a:solidFill>
              </a:rPr>
              <a:t>Leading:  </a:t>
            </a:r>
            <a:r>
              <a:rPr lang="ja-JP" altLang="en-GB" sz="2500" b="0" i="1" dirty="0">
                <a:solidFill>
                  <a:srgbClr val="000000"/>
                </a:solidFill>
              </a:rPr>
              <a:t>“</a:t>
            </a:r>
            <a:r>
              <a:rPr lang="en-GB" altLang="ja-JP" sz="2500" b="0" i="1" dirty="0">
                <a:solidFill>
                  <a:srgbClr val="000000"/>
                </a:solidFill>
              </a:rPr>
              <a:t>You do realise that your perfectionistic tendency is the reason you’re not managing to make a decision about your career, don’t you?”</a:t>
            </a:r>
          </a:p>
          <a:p>
            <a:pPr eaLnBrk="1" hangingPunct="1"/>
            <a:endParaRPr lang="en-GB" altLang="en-US" sz="4000" dirty="0"/>
          </a:p>
        </p:txBody>
      </p:sp>
      <p:sp>
        <p:nvSpPr>
          <p:cNvPr id="26629" name="AutoShape 6"/>
          <p:cNvSpPr>
            <a:spLocks noChangeArrowheads="1"/>
          </p:cNvSpPr>
          <p:nvPr/>
        </p:nvSpPr>
        <p:spPr bwMode="auto">
          <a:xfrm>
            <a:off x="5212749" y="3140869"/>
            <a:ext cx="3671888" cy="2016125"/>
          </a:xfrm>
          <a:prstGeom prst="wedgeRectCallout">
            <a:avLst>
              <a:gd name="adj1" fmla="val -36338"/>
              <a:gd name="adj2" fmla="val 89606"/>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r>
              <a:rPr lang="en-GB" altLang="en-US" sz="2500" dirty="0">
                <a:solidFill>
                  <a:srgbClr val="000000"/>
                </a:solidFill>
              </a:rPr>
              <a:t>Reflective</a:t>
            </a:r>
            <a:r>
              <a:rPr lang="en-GB" altLang="en-US" sz="2500" i="1" dirty="0">
                <a:solidFill>
                  <a:srgbClr val="000000"/>
                </a:solidFill>
              </a:rPr>
              <a:t>:  </a:t>
            </a:r>
            <a:r>
              <a:rPr lang="ja-JP" altLang="en-GB" sz="2500" b="0" i="1" dirty="0">
                <a:solidFill>
                  <a:srgbClr val="000000"/>
                </a:solidFill>
              </a:rPr>
              <a:t>“</a:t>
            </a:r>
            <a:r>
              <a:rPr lang="en-GB" altLang="ja-JP" sz="2500" b="0" i="1" dirty="0">
                <a:solidFill>
                  <a:srgbClr val="000000"/>
                </a:solidFill>
              </a:rPr>
              <a:t>You say that you</a:t>
            </a:r>
            <a:r>
              <a:rPr lang="ja-JP" altLang="en-GB" sz="2500" b="0" i="1" dirty="0">
                <a:solidFill>
                  <a:srgbClr val="000000"/>
                </a:solidFill>
              </a:rPr>
              <a:t>’</a:t>
            </a:r>
            <a:r>
              <a:rPr lang="en-GB" altLang="ja-JP" sz="2500" b="0" i="1" dirty="0">
                <a:solidFill>
                  <a:srgbClr val="000000"/>
                </a:solidFill>
              </a:rPr>
              <a:t>re finding it hard to make a career decision – what’s happening?</a:t>
            </a:r>
            <a:r>
              <a:rPr lang="ja-JP" altLang="en-GB" sz="2500" b="0" i="1" dirty="0">
                <a:solidFill>
                  <a:srgbClr val="000000"/>
                </a:solidFill>
              </a:rPr>
              <a:t>”</a:t>
            </a:r>
            <a:endParaRPr lang="en-GB" altLang="ja-JP" sz="2500" b="0" i="1" dirty="0">
              <a:solidFill>
                <a:srgbClr val="000000"/>
              </a:solidFill>
            </a:endParaRPr>
          </a:p>
          <a:p>
            <a:pPr eaLnBrk="1" hangingPunct="1"/>
            <a:endParaRPr lang="en-GB" altLang="en-US" sz="4000" dirty="0"/>
          </a:p>
        </p:txBody>
      </p:sp>
    </p:spTree>
    <p:extLst>
      <p:ext uri="{BB962C8B-B14F-4D97-AF65-F5344CB8AC3E}">
        <p14:creationId xmlns:p14="http://schemas.microsoft.com/office/powerpoint/2010/main" val="196637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75616" y="436332"/>
            <a:ext cx="8229600" cy="757237"/>
          </a:xfrm>
        </p:spPr>
        <p:txBody>
          <a:bodyPr/>
          <a:lstStyle/>
          <a:p>
            <a:pPr algn="l">
              <a:defRPr/>
            </a:pPr>
            <a:r>
              <a:rPr lang="en-GB" sz="3600" b="1" dirty="0">
                <a:solidFill>
                  <a:srgbClr val="A00054"/>
                </a:solidFill>
              </a:rPr>
              <a:t>Nominalisations</a:t>
            </a:r>
          </a:p>
        </p:txBody>
      </p:sp>
      <p:sp>
        <p:nvSpPr>
          <p:cNvPr id="26627" name="Rectangle 3"/>
          <p:cNvSpPr>
            <a:spLocks noGrp="1" noChangeArrowheads="1"/>
          </p:cNvSpPr>
          <p:nvPr>
            <p:ph idx="1"/>
          </p:nvPr>
        </p:nvSpPr>
        <p:spPr>
          <a:xfrm>
            <a:off x="684213" y="2165350"/>
            <a:ext cx="8064500" cy="4692650"/>
          </a:xfrm>
        </p:spPr>
        <p:txBody>
          <a:bodyPr/>
          <a:lstStyle/>
          <a:p>
            <a:pPr marL="628650" lvl="1" indent="-449263">
              <a:buFont typeface="Wingdings" charset="2"/>
              <a:buNone/>
            </a:pPr>
            <a:endParaRPr lang="en-GB" altLang="en-US" dirty="0">
              <a:ea typeface="ＭＳ Ｐゴシック" charset="-128"/>
            </a:endParaRPr>
          </a:p>
          <a:p>
            <a:pPr marL="628650" lvl="1" indent="-449263">
              <a:buFont typeface="Wingdings" charset="2"/>
              <a:buNone/>
            </a:pPr>
            <a:endParaRPr lang="en-GB" altLang="en-US" dirty="0">
              <a:ea typeface="ＭＳ Ｐゴシック" charset="-128"/>
            </a:endParaRPr>
          </a:p>
          <a:p>
            <a:pPr marL="628650" lvl="1" indent="-449263"/>
            <a:endParaRPr lang="en-GB" altLang="en-US" dirty="0">
              <a:ea typeface="ＭＳ Ｐゴシック" charset="-128"/>
            </a:endParaRPr>
          </a:p>
          <a:p>
            <a:pPr marL="628650" lvl="1" indent="-449263"/>
            <a:endParaRPr lang="en-GB" altLang="en-US" dirty="0">
              <a:ea typeface="ＭＳ Ｐゴシック" charset="-128"/>
            </a:endParaRPr>
          </a:p>
          <a:p>
            <a:pPr lvl="2">
              <a:buFontTx/>
              <a:buNone/>
            </a:pPr>
            <a:endParaRPr lang="en-GB" altLang="en-US" dirty="0">
              <a:ea typeface="ＭＳ Ｐゴシック" charset="-128"/>
            </a:endParaRPr>
          </a:p>
        </p:txBody>
      </p:sp>
      <p:sp>
        <p:nvSpPr>
          <p:cNvPr id="8" name="AutoShape 10"/>
          <p:cNvSpPr>
            <a:spLocks noChangeArrowheads="1"/>
          </p:cNvSpPr>
          <p:nvPr/>
        </p:nvSpPr>
        <p:spPr bwMode="auto">
          <a:xfrm rot="-1789866">
            <a:off x="212538" y="1490659"/>
            <a:ext cx="3771296" cy="3644387"/>
          </a:xfrm>
          <a:prstGeom prst="wedgeEllipseCallout">
            <a:avLst>
              <a:gd name="adj1" fmla="val 37074"/>
              <a:gd name="adj2" fmla="val 63306"/>
            </a:avLst>
          </a:prstGeom>
          <a:solidFill>
            <a:schemeClr val="accent3">
              <a:lumMod val="75000"/>
              <a:alpha val="50980"/>
            </a:schemeClr>
          </a:solidFill>
          <a:ln w="9525">
            <a:solidFill>
              <a:srgbClr val="33CCCC"/>
            </a:solidFill>
            <a:miter lim="800000"/>
            <a:headEnd/>
            <a:tailEnd/>
          </a:ln>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r>
              <a:rPr lang="en-GB" altLang="en-US" sz="1900" i="1" dirty="0">
                <a:solidFill>
                  <a:srgbClr val="FFFFFF"/>
                </a:solidFill>
              </a:rPr>
              <a:t> ‘</a:t>
            </a:r>
            <a:r>
              <a:rPr lang="en-GB" altLang="en-US" sz="1900" i="1" dirty="0"/>
              <a:t>”</a:t>
            </a:r>
            <a:r>
              <a:rPr lang="en-GB" altLang="en-US" sz="2800" i="1" dirty="0"/>
              <a:t>I</a:t>
            </a:r>
            <a:r>
              <a:rPr lang="en-GB" altLang="ja-JP" sz="2800" i="1" dirty="0"/>
              <a:t> feel depressed about my working environment”</a:t>
            </a:r>
            <a:endParaRPr lang="en-GB" altLang="en-US" sz="2800" dirty="0"/>
          </a:p>
        </p:txBody>
      </p:sp>
      <p:sp>
        <p:nvSpPr>
          <p:cNvPr id="9" name="AutoShape 4"/>
          <p:cNvSpPr>
            <a:spLocks noChangeArrowheads="1"/>
          </p:cNvSpPr>
          <p:nvPr/>
        </p:nvSpPr>
        <p:spPr bwMode="auto">
          <a:xfrm rot="1057827">
            <a:off x="5007679" y="1230261"/>
            <a:ext cx="3859356" cy="3627257"/>
          </a:xfrm>
          <a:prstGeom prst="wedgeEllipseCallout">
            <a:avLst>
              <a:gd name="adj1" fmla="val -45051"/>
              <a:gd name="adj2" fmla="val 69556"/>
            </a:avLst>
          </a:prstGeom>
          <a:solidFill>
            <a:srgbClr val="00B050"/>
          </a:solidFill>
          <a:ln>
            <a:noFill/>
          </a:ln>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r>
              <a:rPr lang="en-GB" altLang="en-US" sz="2100" i="1" dirty="0"/>
              <a:t> </a:t>
            </a:r>
            <a:r>
              <a:rPr lang="ja-JP" altLang="en-GB" sz="2100" i="1" dirty="0"/>
              <a:t>“</a:t>
            </a:r>
            <a:r>
              <a:rPr lang="en-GB" altLang="ja-JP" sz="2800" i="1" dirty="0"/>
              <a:t>Depressed -  that’s  an interesting word?..What is  depressing exactly?”</a:t>
            </a:r>
            <a:endParaRPr lang="en-GB" altLang="en-US" sz="2800" dirty="0"/>
          </a:p>
        </p:txBody>
      </p:sp>
    </p:spTree>
    <p:extLst>
      <p:ext uri="{BB962C8B-B14F-4D97-AF65-F5344CB8AC3E}">
        <p14:creationId xmlns:p14="http://schemas.microsoft.com/office/powerpoint/2010/main" val="37338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2106" y="404813"/>
            <a:ext cx="8229600" cy="585787"/>
          </a:xfrm>
        </p:spPr>
        <p:txBody>
          <a:bodyPr/>
          <a:lstStyle/>
          <a:p>
            <a:pPr algn="l">
              <a:defRPr/>
            </a:pPr>
            <a:r>
              <a:rPr lang="en-GB" sz="3600" b="1" dirty="0">
                <a:solidFill>
                  <a:srgbClr val="A00054"/>
                </a:solidFill>
              </a:rPr>
              <a:t>Slide-past</a:t>
            </a:r>
          </a:p>
        </p:txBody>
      </p:sp>
      <p:sp>
        <p:nvSpPr>
          <p:cNvPr id="27651" name="Rectangle 3"/>
          <p:cNvSpPr>
            <a:spLocks noGrp="1" noChangeArrowheads="1"/>
          </p:cNvSpPr>
          <p:nvPr>
            <p:ph idx="1"/>
          </p:nvPr>
        </p:nvSpPr>
        <p:spPr>
          <a:xfrm>
            <a:off x="684213" y="2165350"/>
            <a:ext cx="8064500" cy="4692650"/>
          </a:xfrm>
        </p:spPr>
        <p:txBody>
          <a:bodyPr/>
          <a:lstStyle/>
          <a:p>
            <a:pPr marL="628650" lvl="1" indent="-449263">
              <a:buFont typeface="Wingdings" charset="2"/>
              <a:buNone/>
            </a:pPr>
            <a:endParaRPr lang="en-GB" altLang="en-US" dirty="0">
              <a:ea typeface="ＭＳ Ｐゴシック" charset="-128"/>
            </a:endParaRPr>
          </a:p>
          <a:p>
            <a:pPr marL="628650" lvl="1" indent="-449263"/>
            <a:endParaRPr lang="en-GB" altLang="en-US" dirty="0">
              <a:ea typeface="ＭＳ Ｐゴシック" charset="-128"/>
            </a:endParaRPr>
          </a:p>
          <a:p>
            <a:pPr marL="628650" lvl="1" indent="-449263"/>
            <a:endParaRPr lang="en-GB" altLang="en-US" dirty="0">
              <a:ea typeface="ＭＳ Ｐゴシック" charset="-128"/>
            </a:endParaRPr>
          </a:p>
          <a:p>
            <a:pPr lvl="2">
              <a:buFontTx/>
              <a:buNone/>
            </a:pPr>
            <a:endParaRPr lang="en-GB" altLang="en-US" dirty="0">
              <a:ea typeface="ＭＳ Ｐゴシック" charset="-128"/>
            </a:endParaRPr>
          </a:p>
        </p:txBody>
      </p:sp>
      <p:sp>
        <p:nvSpPr>
          <p:cNvPr id="27652" name="AutoShape 12"/>
          <p:cNvSpPr>
            <a:spLocks noChangeArrowheads="1"/>
          </p:cNvSpPr>
          <p:nvPr/>
        </p:nvSpPr>
        <p:spPr bwMode="auto">
          <a:xfrm>
            <a:off x="950913" y="1255713"/>
            <a:ext cx="7011987" cy="3757612"/>
          </a:xfrm>
          <a:prstGeom prst="wedgeRectCallout">
            <a:avLst>
              <a:gd name="adj1" fmla="val 32167"/>
              <a:gd name="adj2" fmla="val 75347"/>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hangingPunct="1"/>
            <a:r>
              <a:rPr lang="en-GB" altLang="en-US" sz="2800" dirty="0">
                <a:solidFill>
                  <a:srgbClr val="FFFFFF"/>
                </a:solidFill>
              </a:rPr>
              <a:t>Presupposition or </a:t>
            </a:r>
            <a:r>
              <a:rPr lang="ja-JP" altLang="en-GB" sz="2800">
                <a:solidFill>
                  <a:srgbClr val="FFFFFF"/>
                </a:solidFill>
              </a:rPr>
              <a:t>‘</a:t>
            </a:r>
            <a:r>
              <a:rPr lang="en-GB" altLang="ja-JP" sz="2800" dirty="0">
                <a:solidFill>
                  <a:srgbClr val="FFFFFF"/>
                </a:solidFill>
              </a:rPr>
              <a:t>slide-past</a:t>
            </a:r>
            <a:r>
              <a:rPr lang="ja-JP" altLang="en-GB" sz="2800">
                <a:solidFill>
                  <a:srgbClr val="FFFFFF"/>
                </a:solidFill>
              </a:rPr>
              <a:t>’</a:t>
            </a:r>
            <a:r>
              <a:rPr lang="en-GB" altLang="ja-JP" sz="2800" dirty="0">
                <a:solidFill>
                  <a:srgbClr val="FFFFFF"/>
                </a:solidFill>
              </a:rPr>
              <a:t> question: helps to bypass objections and resistance, opening the mind to new possibilities and insights</a:t>
            </a:r>
          </a:p>
          <a:p>
            <a:pPr algn="ctr" eaLnBrk="1" hangingPunct="1"/>
            <a:endParaRPr lang="en-GB" altLang="en-US" sz="2800" i="1" dirty="0">
              <a:solidFill>
                <a:srgbClr val="FFFFFF"/>
              </a:solidFill>
            </a:endParaRPr>
          </a:p>
          <a:p>
            <a:pPr algn="ctr" eaLnBrk="1" hangingPunct="1"/>
            <a:r>
              <a:rPr lang="ja-JP" altLang="en-GB" sz="2800" b="0" i="1">
                <a:solidFill>
                  <a:srgbClr val="FFFFFF"/>
                </a:solidFill>
              </a:rPr>
              <a:t>“</a:t>
            </a:r>
            <a:r>
              <a:rPr lang="en-GB" altLang="ja-JP" sz="2800" b="0" i="1" dirty="0">
                <a:solidFill>
                  <a:srgbClr val="FFFFFF"/>
                </a:solidFill>
              </a:rPr>
              <a:t>How does being the ‘newcomer</a:t>
            </a:r>
            <a:r>
              <a:rPr lang="ja-JP" altLang="en-GB" sz="2800" b="0" i="1">
                <a:solidFill>
                  <a:srgbClr val="FFFFFF"/>
                </a:solidFill>
              </a:rPr>
              <a:t>’ </a:t>
            </a:r>
            <a:r>
              <a:rPr lang="en-GB" altLang="ja-JP" sz="2800" b="0" i="1" dirty="0">
                <a:solidFill>
                  <a:srgbClr val="FFFFFF"/>
                </a:solidFill>
              </a:rPr>
              <a:t>to the team make it easier for you to introduce new ideas?</a:t>
            </a:r>
            <a:r>
              <a:rPr lang="ja-JP" altLang="en-GB" sz="2800" b="0" i="1">
                <a:solidFill>
                  <a:srgbClr val="FFFFFF"/>
                </a:solidFill>
              </a:rPr>
              <a:t>”</a:t>
            </a:r>
            <a:endParaRPr lang="en-GB" altLang="ja-JP" sz="2800" b="0" i="1" dirty="0">
              <a:solidFill>
                <a:srgbClr val="FFFFFF"/>
              </a:solidFill>
            </a:endParaRPr>
          </a:p>
          <a:p>
            <a:pPr algn="ctr" eaLnBrk="1" hangingPunct="1"/>
            <a:endParaRPr lang="en-GB" altLang="en-US" sz="2900" i="1" dirty="0">
              <a:solidFill>
                <a:srgbClr val="FFFFFF"/>
              </a:solidFill>
            </a:endParaRPr>
          </a:p>
          <a:p>
            <a:pPr algn="just" eaLnBrk="1" hangingPunct="1"/>
            <a:endParaRPr lang="en-GB" altLang="en-US" sz="1200" i="1" dirty="0">
              <a:solidFill>
                <a:srgbClr val="FFFFFF"/>
              </a:solidFill>
            </a:endParaRPr>
          </a:p>
          <a:p>
            <a:pPr eaLnBrk="1" hangingPunct="1"/>
            <a:endParaRPr lang="en-GB" altLang="en-US" dirty="0"/>
          </a:p>
        </p:txBody>
      </p:sp>
    </p:spTree>
    <p:extLst>
      <p:ext uri="{BB962C8B-B14F-4D97-AF65-F5344CB8AC3E}">
        <p14:creationId xmlns:p14="http://schemas.microsoft.com/office/powerpoint/2010/main" val="91234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78009" y="361920"/>
            <a:ext cx="8277225" cy="842962"/>
          </a:xfrm>
        </p:spPr>
        <p:txBody>
          <a:bodyPr/>
          <a:lstStyle/>
          <a:p>
            <a:pPr algn="l"/>
            <a:r>
              <a:rPr lang="en-GB" altLang="en-US" sz="3600" b="1" dirty="0">
                <a:solidFill>
                  <a:srgbClr val="A00054"/>
                </a:solidFill>
              </a:rPr>
              <a:t>Programme aims</a:t>
            </a:r>
          </a:p>
        </p:txBody>
      </p:sp>
      <p:sp>
        <p:nvSpPr>
          <p:cNvPr id="14339" name="Content Placeholder 1"/>
          <p:cNvSpPr>
            <a:spLocks noGrp="1"/>
          </p:cNvSpPr>
          <p:nvPr>
            <p:ph sz="half" idx="2"/>
          </p:nvPr>
        </p:nvSpPr>
        <p:spPr>
          <a:xfrm>
            <a:off x="189004" y="744279"/>
            <a:ext cx="8765991" cy="5369442"/>
          </a:xfrm>
        </p:spPr>
        <p:txBody>
          <a:bodyPr/>
          <a:lstStyle/>
          <a:p>
            <a:endParaRPr lang="en-US" dirty="0"/>
          </a:p>
          <a:p>
            <a:endParaRPr lang="en-US" dirty="0"/>
          </a:p>
          <a:p>
            <a:r>
              <a:rPr lang="en-US" sz="2400" dirty="0"/>
              <a:t>to spark your curiosity about the value of coaching when having career conversations with trainee doctors and </a:t>
            </a:r>
          </a:p>
          <a:p>
            <a:pPr marL="0" indent="0">
              <a:buNone/>
            </a:pPr>
            <a:endParaRPr lang="en-US" sz="2400" dirty="0"/>
          </a:p>
          <a:p>
            <a:r>
              <a:rPr lang="en-US" sz="2400" dirty="0"/>
              <a:t>to ignite your enthusiasm and confidence to encourage your colleagues to start having more coaching style conversations with trainee doctors.</a:t>
            </a:r>
            <a:endParaRPr lang="en-GB" sz="2400" dirty="0"/>
          </a:p>
        </p:txBody>
      </p:sp>
    </p:spTree>
    <p:extLst>
      <p:ext uri="{BB962C8B-B14F-4D97-AF65-F5344CB8AC3E}">
        <p14:creationId xmlns:p14="http://schemas.microsoft.com/office/powerpoint/2010/main" val="11569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9532" y="196994"/>
            <a:ext cx="7581900" cy="701675"/>
          </a:xfrm>
        </p:spPr>
        <p:txBody>
          <a:bodyPr/>
          <a:lstStyle/>
          <a:p>
            <a:pPr algn="l" eaLnBrk="1" hangingPunct="1">
              <a:defRPr/>
            </a:pPr>
            <a:r>
              <a:rPr lang="en-GB" sz="3600" b="1" dirty="0">
                <a:solidFill>
                  <a:srgbClr val="A00054"/>
                </a:solidFill>
              </a:rPr>
              <a:t>Exercise 4: Case studies</a:t>
            </a:r>
          </a:p>
        </p:txBody>
      </p:sp>
      <p:sp>
        <p:nvSpPr>
          <p:cNvPr id="50179" name="Rectangle 3"/>
          <p:cNvSpPr>
            <a:spLocks noGrp="1" noChangeArrowheads="1"/>
          </p:cNvSpPr>
          <p:nvPr>
            <p:ph idx="1"/>
          </p:nvPr>
        </p:nvSpPr>
        <p:spPr>
          <a:xfrm>
            <a:off x="318077" y="947544"/>
            <a:ext cx="8064500" cy="5101563"/>
          </a:xfrm>
        </p:spPr>
        <p:txBody>
          <a:bodyPr/>
          <a:lstStyle/>
          <a:p>
            <a:pPr marL="177800" lvl="1" indent="0">
              <a:buNone/>
              <a:defRPr/>
            </a:pPr>
            <a:r>
              <a:rPr lang="en-GB" sz="2000" dirty="0">
                <a:solidFill>
                  <a:schemeClr val="tx1"/>
                </a:solidFill>
              </a:rPr>
              <a:t>In groups of 2-3 consider the case studies  and reflect/discuss/feedback on the following 3 questions:</a:t>
            </a:r>
          </a:p>
          <a:p>
            <a:pPr marL="177800" lvl="1" indent="0">
              <a:buNone/>
              <a:defRPr/>
            </a:pPr>
            <a:endParaRPr lang="en-GB" sz="2000" dirty="0">
              <a:solidFill>
                <a:schemeClr val="tx1"/>
              </a:solidFill>
            </a:endParaRPr>
          </a:p>
          <a:p>
            <a:pPr marL="520700" lvl="1" indent="-342900">
              <a:buFont typeface="Wingdings" panose="05000000000000000000" pitchFamily="2" charset="2"/>
              <a:buChar char="q"/>
              <a:defRPr/>
            </a:pPr>
            <a:r>
              <a:rPr lang="en-GB" sz="2000" dirty="0">
                <a:solidFill>
                  <a:schemeClr val="tx1"/>
                </a:solidFill>
              </a:rPr>
              <a:t>What differential attainment issues could be present?</a:t>
            </a:r>
          </a:p>
          <a:p>
            <a:pPr marL="520700" lvl="1" indent="-342900">
              <a:buFont typeface="Wingdings" panose="05000000000000000000" pitchFamily="2" charset="2"/>
              <a:buChar char="q"/>
              <a:defRPr/>
            </a:pPr>
            <a:endParaRPr lang="en-GB" sz="2000" dirty="0">
              <a:solidFill>
                <a:schemeClr val="tx1"/>
              </a:solidFill>
            </a:endParaRPr>
          </a:p>
          <a:p>
            <a:pPr marL="520700" lvl="1" indent="-342900">
              <a:buFont typeface="Wingdings" panose="05000000000000000000" pitchFamily="2" charset="2"/>
              <a:buChar char="q"/>
              <a:defRPr/>
            </a:pPr>
            <a:r>
              <a:rPr lang="en-GB" sz="2000" dirty="0">
                <a:solidFill>
                  <a:schemeClr val="tx1"/>
                </a:solidFill>
              </a:rPr>
              <a:t>What career coaching structure(s) would be useful to adopt in discussion with this doctor?</a:t>
            </a:r>
          </a:p>
          <a:p>
            <a:pPr marL="520700" lvl="1" indent="-342900">
              <a:buFont typeface="Wingdings" panose="05000000000000000000" pitchFamily="2" charset="2"/>
              <a:buChar char="q"/>
              <a:defRPr/>
            </a:pPr>
            <a:endParaRPr lang="en-GB" sz="2000" dirty="0">
              <a:solidFill>
                <a:schemeClr val="tx1"/>
              </a:solidFill>
            </a:endParaRPr>
          </a:p>
          <a:p>
            <a:pPr marL="520700" lvl="1" indent="-342900">
              <a:buFont typeface="Wingdings" panose="05000000000000000000" pitchFamily="2" charset="2"/>
              <a:buChar char="q"/>
              <a:defRPr/>
            </a:pPr>
            <a:r>
              <a:rPr lang="en-GB" sz="2000" dirty="0">
                <a:solidFill>
                  <a:schemeClr val="tx1"/>
                </a:solidFill>
              </a:rPr>
              <a:t>What questions would be useful to assist the doctor in moving on/identifying a goal or outcome?</a:t>
            </a:r>
          </a:p>
          <a:p>
            <a:pPr marL="520700" lvl="1" indent="-342900">
              <a:buFont typeface="Wingdings" panose="05000000000000000000" pitchFamily="2" charset="2"/>
              <a:buChar char="q"/>
              <a:defRPr/>
            </a:pPr>
            <a:endParaRPr lang="en-GB" sz="2000" dirty="0">
              <a:solidFill>
                <a:schemeClr val="tx1"/>
              </a:solidFill>
            </a:endParaRPr>
          </a:p>
          <a:p>
            <a:pPr marL="520700" lvl="1" indent="-342900">
              <a:buFont typeface="Wingdings" panose="05000000000000000000" pitchFamily="2" charset="2"/>
              <a:buChar char="q"/>
              <a:defRPr/>
            </a:pPr>
            <a:r>
              <a:rPr lang="en-GB" sz="2000" dirty="0">
                <a:solidFill>
                  <a:schemeClr val="tx1"/>
                </a:solidFill>
              </a:rPr>
              <a:t>What potential pitfalls or traps could occur within the discussion?</a:t>
            </a:r>
          </a:p>
          <a:p>
            <a:pPr marL="520700" lvl="1" indent="-342900">
              <a:buFont typeface="Wingdings" panose="05000000000000000000" pitchFamily="2" charset="2"/>
              <a:buChar char="q"/>
              <a:defRPr/>
            </a:pPr>
            <a:endParaRPr lang="en-GB" sz="2000" dirty="0">
              <a:solidFill>
                <a:schemeClr val="tx1"/>
              </a:solidFill>
            </a:endParaRPr>
          </a:p>
          <a:p>
            <a:pPr marL="520700" lvl="1" indent="-342900">
              <a:buFont typeface="Wingdings" panose="05000000000000000000" pitchFamily="2" charset="2"/>
              <a:buChar char="q"/>
              <a:defRPr/>
            </a:pPr>
            <a:r>
              <a:rPr lang="en-GB" sz="2000" dirty="0">
                <a:solidFill>
                  <a:schemeClr val="tx1"/>
                </a:solidFill>
              </a:rPr>
              <a:t>Is signposting appropriate? If so to who?</a:t>
            </a:r>
          </a:p>
          <a:p>
            <a:pPr marL="177800" lvl="1" indent="0">
              <a:buNone/>
              <a:defRPr/>
            </a:pPr>
            <a:endParaRPr lang="en-GB" sz="2000" dirty="0"/>
          </a:p>
          <a:p>
            <a:pPr marL="520700" lvl="1" indent="-342900">
              <a:buFont typeface="Wingdings" panose="05000000000000000000" pitchFamily="2" charset="2"/>
              <a:buChar char="q"/>
              <a:defRPr/>
            </a:pPr>
            <a:endParaRPr lang="en-GB" sz="2000" dirty="0"/>
          </a:p>
          <a:p>
            <a:pPr marL="177800" lvl="1" indent="0">
              <a:buNone/>
              <a:defRPr/>
            </a:pPr>
            <a:endParaRPr lang="en-GB" sz="2000" dirty="0"/>
          </a:p>
          <a:p>
            <a:pPr marL="177800" lvl="1" indent="0">
              <a:buNone/>
              <a:defRPr/>
            </a:pPr>
            <a:endParaRPr lang="en-GB" sz="2000" dirty="0"/>
          </a:p>
          <a:p>
            <a:pPr marL="177800" lvl="1" indent="0">
              <a:buNone/>
              <a:defRPr/>
            </a:pPr>
            <a:endParaRPr lang="en-GB" sz="2000" dirty="0"/>
          </a:p>
          <a:p>
            <a:pPr marL="177800" lvl="1" indent="0">
              <a:buNone/>
              <a:defRPr/>
            </a:pPr>
            <a:endParaRPr lang="en-GB" sz="2000" dirty="0"/>
          </a:p>
        </p:txBody>
      </p:sp>
    </p:spTree>
    <p:extLst>
      <p:ext uri="{BB962C8B-B14F-4D97-AF65-F5344CB8AC3E}">
        <p14:creationId xmlns:p14="http://schemas.microsoft.com/office/powerpoint/2010/main" val="343766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spect="1" noChangeArrowheads="1"/>
          </p:cNvSpPr>
          <p:nvPr>
            <p:ph type="title"/>
          </p:nvPr>
        </p:nvSpPr>
        <p:spPr>
          <a:xfrm>
            <a:off x="457200" y="404813"/>
            <a:ext cx="8229600" cy="500062"/>
          </a:xfrm>
        </p:spPr>
        <p:txBody>
          <a:bodyPr/>
          <a:lstStyle/>
          <a:p>
            <a:pPr algn="l">
              <a:defRPr/>
            </a:pPr>
            <a:r>
              <a:rPr lang="en-US" sz="3600" b="1" dirty="0">
                <a:solidFill>
                  <a:srgbClr val="A00054"/>
                </a:solidFill>
              </a:rPr>
              <a:t>Listening actively –</a:t>
            </a:r>
            <a:br>
              <a:rPr lang="en-US" sz="3600" b="1" dirty="0">
                <a:solidFill>
                  <a:srgbClr val="A00054"/>
                </a:solidFill>
              </a:rPr>
            </a:br>
            <a:r>
              <a:rPr lang="en-US" sz="3600" b="1" dirty="0">
                <a:solidFill>
                  <a:srgbClr val="A00054"/>
                </a:solidFill>
              </a:rPr>
              <a:t>some guidelines</a:t>
            </a:r>
            <a:endParaRPr lang="en-GB" sz="3600" b="1" dirty="0">
              <a:solidFill>
                <a:srgbClr val="A00054"/>
              </a:solidFill>
            </a:endParaRPr>
          </a:p>
        </p:txBody>
      </p:sp>
      <p:sp>
        <p:nvSpPr>
          <p:cNvPr id="24579" name="Rectangle 3"/>
          <p:cNvSpPr>
            <a:spLocks noGrp="1" noChangeArrowheads="1"/>
          </p:cNvSpPr>
          <p:nvPr>
            <p:ph idx="1"/>
          </p:nvPr>
        </p:nvSpPr>
        <p:spPr>
          <a:xfrm>
            <a:off x="467543" y="1616149"/>
            <a:ext cx="8219257" cy="5328684"/>
          </a:xfrm>
          <a:extLst>
            <a:ext uri="{91240B29-F687-4F45-9708-019B960494DF}">
              <a14:hiddenLine xmlns:a14="http://schemas.microsoft.com/office/drawing/2010/main" w="57150">
                <a:solidFill>
                  <a:srgbClr val="000000"/>
                </a:solidFill>
                <a:miter lim="800000"/>
                <a:headEnd/>
                <a:tailEnd/>
              </a14:hiddenLine>
            </a:ext>
          </a:extLst>
        </p:spPr>
        <p:txBody>
          <a:bodyPr/>
          <a:lstStyle/>
          <a:p>
            <a:pPr algn="ctr"/>
            <a:endParaRPr lang="en-GB" sz="600" dirty="0">
              <a:solidFill>
                <a:schemeClr val="bg1"/>
              </a:solidFill>
              <a:ea typeface="ＭＳ Ｐゴシック" pitchFamily="34" charset="-128"/>
            </a:endParaRPr>
          </a:p>
          <a:p>
            <a:pPr lvl="0">
              <a:buFont typeface="Arial" pitchFamily="34" charset="0"/>
              <a:buChar char="•"/>
            </a:pPr>
            <a:r>
              <a:rPr lang="en-GB" sz="2000" dirty="0">
                <a:solidFill>
                  <a:schemeClr val="tx1"/>
                </a:solidFill>
              </a:rPr>
              <a:t>Match your voice to theirs (volume, pace, pitch, tone, intonation, phrasing).</a:t>
            </a:r>
          </a:p>
          <a:p>
            <a:pPr>
              <a:buFont typeface="Arial" pitchFamily="34" charset="0"/>
              <a:buChar char="•"/>
            </a:pPr>
            <a:r>
              <a:rPr lang="en-GB" sz="2000" dirty="0">
                <a:solidFill>
                  <a:schemeClr val="tx1"/>
                </a:solidFill>
              </a:rPr>
              <a:t>Match terminology, jargon. turn of phrase.</a:t>
            </a:r>
          </a:p>
          <a:p>
            <a:pPr lvl="0">
              <a:buFont typeface="Arial" pitchFamily="34" charset="0"/>
              <a:buChar char="•"/>
            </a:pPr>
            <a:r>
              <a:rPr lang="en-GB" sz="2000" dirty="0">
                <a:solidFill>
                  <a:schemeClr val="tx1"/>
                </a:solidFill>
              </a:rPr>
              <a:t>Match and mirror the non-verbal signals.</a:t>
            </a:r>
          </a:p>
          <a:p>
            <a:pPr lvl="0">
              <a:buFont typeface="Arial" pitchFamily="34" charset="0"/>
              <a:buChar char="•"/>
            </a:pPr>
            <a:r>
              <a:rPr lang="en-GB" sz="2000" dirty="0">
                <a:solidFill>
                  <a:schemeClr val="tx1"/>
                </a:solidFill>
              </a:rPr>
              <a:t>Be mindful of the power of silence. Be curious about their next thought. </a:t>
            </a:r>
          </a:p>
          <a:p>
            <a:pPr lvl="0">
              <a:buFont typeface="Arial" pitchFamily="34" charset="0"/>
              <a:buChar char="•"/>
            </a:pPr>
            <a:r>
              <a:rPr lang="en-GB" sz="2000" dirty="0">
                <a:solidFill>
                  <a:schemeClr val="tx1"/>
                </a:solidFill>
              </a:rPr>
              <a:t>Words expressed with energy = Excited? Optimistic? Motivated? Desperate? 	</a:t>
            </a:r>
          </a:p>
          <a:p>
            <a:pPr lvl="0">
              <a:buFont typeface="Arial" pitchFamily="34" charset="0"/>
              <a:buChar char="•"/>
            </a:pPr>
            <a:r>
              <a:rPr lang="en-GB" sz="2000" dirty="0">
                <a:solidFill>
                  <a:schemeClr val="tx1"/>
                </a:solidFill>
              </a:rPr>
              <a:t>Words which sound flat = Bored? Defeatist? Daunted? Distracted? Ponderous?</a:t>
            </a:r>
          </a:p>
          <a:p>
            <a:pPr lvl="0">
              <a:buFont typeface="Arial" pitchFamily="34" charset="0"/>
              <a:buChar char="•"/>
            </a:pPr>
            <a:r>
              <a:rPr lang="en-GB" sz="2000" dirty="0">
                <a:solidFill>
                  <a:schemeClr val="tx1"/>
                </a:solidFill>
              </a:rPr>
              <a:t>When reflecting back, take care to use the exact words and phrasing, conveyed with the same feeling (especially when reflecting back metaphors). </a:t>
            </a:r>
          </a:p>
        </p:txBody>
      </p:sp>
    </p:spTree>
    <p:extLst>
      <p:ext uri="{BB962C8B-B14F-4D97-AF65-F5344CB8AC3E}">
        <p14:creationId xmlns:p14="http://schemas.microsoft.com/office/powerpoint/2010/main" val="474373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spect="1" noChangeArrowheads="1"/>
          </p:cNvSpPr>
          <p:nvPr>
            <p:ph type="title"/>
          </p:nvPr>
        </p:nvSpPr>
        <p:spPr>
          <a:xfrm>
            <a:off x="290946" y="154782"/>
            <a:ext cx="8229600" cy="500062"/>
          </a:xfrm>
        </p:spPr>
        <p:txBody>
          <a:bodyPr/>
          <a:lstStyle/>
          <a:p>
            <a:pPr algn="l">
              <a:defRPr/>
            </a:pPr>
            <a:r>
              <a:rPr lang="en-US" sz="3600" b="1" dirty="0">
                <a:solidFill>
                  <a:srgbClr val="A00054"/>
                </a:solidFill>
              </a:rPr>
              <a:t>Identifying Future Needs</a:t>
            </a:r>
            <a:endParaRPr lang="en-GB" sz="3600" b="1" dirty="0">
              <a:solidFill>
                <a:srgbClr val="A00054"/>
              </a:solidFill>
            </a:endParaRPr>
          </a:p>
        </p:txBody>
      </p:sp>
      <p:sp>
        <p:nvSpPr>
          <p:cNvPr id="3" name="Content Placeholder 2">
            <a:extLst>
              <a:ext uri="{FF2B5EF4-FFF2-40B4-BE49-F238E27FC236}">
                <a16:creationId xmlns:a16="http://schemas.microsoft.com/office/drawing/2014/main" id="{CD6ACB57-EAFB-4606-BEDC-F2DA5A9A48FA}"/>
              </a:ext>
            </a:extLst>
          </p:cNvPr>
          <p:cNvSpPr>
            <a:spLocks noGrp="1"/>
          </p:cNvSpPr>
          <p:nvPr>
            <p:ph idx="1"/>
          </p:nvPr>
        </p:nvSpPr>
        <p:spPr/>
        <p:txBody>
          <a:bodyPr/>
          <a:lstStyle/>
          <a:p>
            <a:r>
              <a:rPr lang="en-GB" sz="2800" dirty="0">
                <a:solidFill>
                  <a:schemeClr val="tx1"/>
                </a:solidFill>
              </a:rPr>
              <a:t>What is your next Step?</a:t>
            </a:r>
          </a:p>
          <a:p>
            <a:endParaRPr lang="en-GB" sz="2800" dirty="0">
              <a:solidFill>
                <a:schemeClr val="tx1"/>
              </a:solidFill>
            </a:endParaRPr>
          </a:p>
          <a:p>
            <a:r>
              <a:rPr lang="en-GB" sz="2800" dirty="0">
                <a:solidFill>
                  <a:schemeClr val="tx1"/>
                </a:solidFill>
              </a:rPr>
              <a:t>Who or what can support you in achieving your next step?</a:t>
            </a:r>
          </a:p>
          <a:p>
            <a:endParaRPr lang="en-GB" sz="2800" dirty="0">
              <a:solidFill>
                <a:schemeClr val="tx1"/>
              </a:solidFill>
            </a:endParaRPr>
          </a:p>
          <a:p>
            <a:r>
              <a:rPr lang="en-GB" sz="2800" dirty="0">
                <a:solidFill>
                  <a:schemeClr val="tx1"/>
                </a:solidFill>
              </a:rPr>
              <a:t>When do you hope you can achieve your goal?</a:t>
            </a:r>
          </a:p>
        </p:txBody>
      </p:sp>
    </p:spTree>
    <p:extLst>
      <p:ext uri="{BB962C8B-B14F-4D97-AF65-F5344CB8AC3E}">
        <p14:creationId xmlns:p14="http://schemas.microsoft.com/office/powerpoint/2010/main" val="234891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33384" y="421480"/>
            <a:ext cx="8277225" cy="1027491"/>
          </a:xfrm>
        </p:spPr>
        <p:txBody>
          <a:bodyPr/>
          <a:lstStyle/>
          <a:p>
            <a:pPr algn="l"/>
            <a:r>
              <a:rPr lang="en-GB" altLang="en-US" sz="3600" b="1" dirty="0">
                <a:solidFill>
                  <a:srgbClr val="A00054"/>
                </a:solidFill>
              </a:rPr>
              <a:t>Learning Outcomes:</a:t>
            </a:r>
            <a:br>
              <a:rPr lang="en-GB" altLang="en-US" sz="3600" b="1" dirty="0">
                <a:solidFill>
                  <a:srgbClr val="A00054"/>
                </a:solidFill>
              </a:rPr>
            </a:br>
            <a:r>
              <a:rPr lang="en-US" altLang="en-US" sz="2400" b="1" dirty="0">
                <a:solidFill>
                  <a:srgbClr val="003893"/>
                </a:solidFill>
              </a:rPr>
              <a:t>to support participants to </a:t>
            </a:r>
            <a:r>
              <a:rPr lang="en-US" sz="2400" b="1" dirty="0">
                <a:solidFill>
                  <a:srgbClr val="003893"/>
                </a:solidFill>
              </a:rPr>
              <a:t>increase their:</a:t>
            </a:r>
            <a:br>
              <a:rPr lang="en-GB" sz="2400" b="1" dirty="0">
                <a:solidFill>
                  <a:srgbClr val="003893"/>
                </a:solidFill>
              </a:rPr>
            </a:br>
            <a:endParaRPr lang="en-GB" altLang="en-US" sz="2400" b="1" dirty="0">
              <a:solidFill>
                <a:srgbClr val="003893"/>
              </a:solidFill>
            </a:endParaRPr>
          </a:p>
        </p:txBody>
      </p:sp>
      <p:sp>
        <p:nvSpPr>
          <p:cNvPr id="14339" name="Content Placeholder 1"/>
          <p:cNvSpPr>
            <a:spLocks noGrp="1"/>
          </p:cNvSpPr>
          <p:nvPr>
            <p:ph sz="half" idx="2"/>
          </p:nvPr>
        </p:nvSpPr>
        <p:spPr>
          <a:xfrm>
            <a:off x="189002" y="1620499"/>
            <a:ext cx="8765991" cy="5369442"/>
          </a:xfrm>
        </p:spPr>
        <p:txBody>
          <a:bodyPr/>
          <a:lstStyle/>
          <a:p>
            <a:pPr lvl="0"/>
            <a:r>
              <a:rPr lang="en-US" sz="2300" dirty="0"/>
              <a:t>Understanding of why values are an important consideration in career coaching and decision making</a:t>
            </a:r>
            <a:endParaRPr lang="en-GB" sz="2300" dirty="0"/>
          </a:p>
          <a:p>
            <a:pPr lvl="0"/>
            <a:r>
              <a:rPr lang="en-US" sz="2300" dirty="0"/>
              <a:t>Understanding of the boundaries of career coaching with doctors and when and who to signpost to</a:t>
            </a:r>
            <a:endParaRPr lang="en-GB" sz="2300" dirty="0"/>
          </a:p>
          <a:p>
            <a:pPr lvl="0"/>
            <a:r>
              <a:rPr lang="en-US" sz="2300" dirty="0"/>
              <a:t>Understanding of contributing factors to differential attainment and its impact on career planning of International Medical Graduates (IMG) / Black Asian and Minority Ethnic (BAME) doctors</a:t>
            </a:r>
            <a:endParaRPr lang="en-GB" sz="2300" dirty="0"/>
          </a:p>
          <a:p>
            <a:pPr lvl="0"/>
            <a:r>
              <a:rPr lang="en-US" sz="2300" dirty="0"/>
              <a:t>Knowledge of question traps and pitfalls around supportive career coaching and how to avoid them.</a:t>
            </a:r>
            <a:endParaRPr lang="en-GB" sz="2300" dirty="0"/>
          </a:p>
          <a:p>
            <a:pPr lvl="0"/>
            <a:r>
              <a:rPr lang="en-US" sz="2300" dirty="0"/>
              <a:t>Confidence and motivation to cascade the learning among colleagues within your organisation.</a:t>
            </a:r>
            <a:endParaRPr lang="en-GB" sz="2300" dirty="0"/>
          </a:p>
          <a:p>
            <a:pPr marL="0" indent="0">
              <a:buNone/>
            </a:pPr>
            <a:endParaRPr lang="en-GB" dirty="0"/>
          </a:p>
        </p:txBody>
      </p:sp>
    </p:spTree>
    <p:extLst>
      <p:ext uri="{BB962C8B-B14F-4D97-AF65-F5344CB8AC3E}">
        <p14:creationId xmlns:p14="http://schemas.microsoft.com/office/powerpoint/2010/main" val="37107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spect="1" noChangeArrowheads="1"/>
          </p:cNvSpPr>
          <p:nvPr>
            <p:ph type="title"/>
          </p:nvPr>
        </p:nvSpPr>
        <p:spPr>
          <a:xfrm>
            <a:off x="457200" y="404813"/>
            <a:ext cx="8229600" cy="500062"/>
          </a:xfrm>
        </p:spPr>
        <p:txBody>
          <a:bodyPr/>
          <a:lstStyle/>
          <a:p>
            <a:pPr algn="l"/>
            <a:r>
              <a:rPr lang="en-GB" altLang="en-US" sz="3600" b="1" dirty="0">
                <a:solidFill>
                  <a:srgbClr val="A00054"/>
                </a:solidFill>
              </a:rPr>
              <a:t>Exercise 1:</a:t>
            </a:r>
            <a:br>
              <a:rPr lang="en-GB" altLang="en-US" sz="3600" b="1" i="1" dirty="0">
                <a:solidFill>
                  <a:srgbClr val="A00054"/>
                </a:solidFill>
              </a:rPr>
            </a:br>
            <a:br>
              <a:rPr lang="en-GB" altLang="en-US" sz="3600" b="1" i="1" dirty="0">
                <a:solidFill>
                  <a:srgbClr val="A00054"/>
                </a:solidFill>
              </a:rPr>
            </a:br>
            <a:r>
              <a:rPr lang="en-GB" altLang="en-US" sz="3600" b="1" i="1" dirty="0">
                <a:solidFill>
                  <a:srgbClr val="A00054"/>
                </a:solidFill>
              </a:rPr>
              <a:t>Your story…</a:t>
            </a:r>
          </a:p>
        </p:txBody>
      </p:sp>
      <p:sp>
        <p:nvSpPr>
          <p:cNvPr id="24579" name="Rectangle 3"/>
          <p:cNvSpPr>
            <a:spLocks noGrp="1" noChangeArrowheads="1"/>
          </p:cNvSpPr>
          <p:nvPr>
            <p:ph idx="1"/>
          </p:nvPr>
        </p:nvSpPr>
        <p:spPr>
          <a:xfrm>
            <a:off x="468313" y="908050"/>
            <a:ext cx="8218487" cy="5111750"/>
          </a:xfrm>
        </p:spPr>
        <p:txBody>
          <a:bodyPr/>
          <a:lstStyle/>
          <a:p>
            <a:pPr marL="0" indent="0">
              <a:buClr>
                <a:srgbClr val="6EA5FF"/>
              </a:buClr>
              <a:buNone/>
              <a:defRPr/>
            </a:pPr>
            <a:endParaRPr lang="en-US" sz="2800" dirty="0">
              <a:ea typeface="ＭＳ Ｐゴシック" charset="-128"/>
            </a:endParaRPr>
          </a:p>
          <a:p>
            <a:pPr marL="0" indent="0">
              <a:buClr>
                <a:srgbClr val="6EA5FF"/>
              </a:buClr>
              <a:buNone/>
              <a:defRPr/>
            </a:pPr>
            <a:endParaRPr lang="en-US" sz="2800" dirty="0">
              <a:ea typeface="ＭＳ Ｐゴシック" charset="-128"/>
            </a:endParaRPr>
          </a:p>
          <a:p>
            <a:pPr marL="0" indent="0">
              <a:buClr>
                <a:srgbClr val="6EA5FF"/>
              </a:buClr>
              <a:buNone/>
              <a:defRPr/>
            </a:pPr>
            <a:endParaRPr lang="en-US" sz="2800" dirty="0">
              <a:ea typeface="ＭＳ Ｐゴシック" charset="-128"/>
            </a:endParaRPr>
          </a:p>
          <a:p>
            <a:pPr marL="0" indent="0" algn="ctr">
              <a:buClr>
                <a:srgbClr val="6EA5FF"/>
              </a:buClr>
              <a:buNone/>
              <a:defRPr/>
            </a:pPr>
            <a:r>
              <a:rPr lang="en-US" dirty="0">
                <a:solidFill>
                  <a:schemeClr val="tx1"/>
                </a:solidFill>
                <a:ea typeface="ＭＳ Ｐゴシック" charset="-128"/>
              </a:rPr>
              <a:t>What brought you to work in healthcare?</a:t>
            </a:r>
          </a:p>
          <a:p>
            <a:pPr marL="0" indent="0" algn="ctr">
              <a:buClr>
                <a:srgbClr val="6EA5FF"/>
              </a:buClr>
              <a:buNone/>
              <a:defRPr/>
            </a:pPr>
            <a:endParaRPr lang="en-US" dirty="0">
              <a:solidFill>
                <a:schemeClr val="tx1"/>
              </a:solidFill>
              <a:ea typeface="ＭＳ Ｐゴシック" charset="-128"/>
            </a:endParaRPr>
          </a:p>
          <a:p>
            <a:pPr marL="0" indent="0" algn="ctr">
              <a:buClr>
                <a:srgbClr val="6EA5FF"/>
              </a:buClr>
              <a:buNone/>
              <a:defRPr/>
            </a:pPr>
            <a:r>
              <a:rPr lang="en-US" dirty="0">
                <a:solidFill>
                  <a:schemeClr val="tx1"/>
                </a:solidFill>
                <a:ea typeface="ＭＳ Ｐゴシック" charset="-128"/>
              </a:rPr>
              <a:t>And </a:t>
            </a:r>
            <a:r>
              <a:rPr lang="en-US" i="1" dirty="0">
                <a:solidFill>
                  <a:schemeClr val="tx1"/>
                </a:solidFill>
                <a:ea typeface="ＭＳ Ｐゴシック" charset="-128"/>
              </a:rPr>
              <a:t>what kept you here?</a:t>
            </a:r>
            <a:endParaRPr lang="en-US" dirty="0">
              <a:solidFill>
                <a:schemeClr val="tx1"/>
              </a:solidFill>
              <a:ea typeface="ＭＳ Ｐゴシック" pitchFamily="34" charset="-128"/>
            </a:endParaRPr>
          </a:p>
        </p:txBody>
      </p:sp>
    </p:spTree>
    <p:extLst>
      <p:ext uri="{BB962C8B-B14F-4D97-AF65-F5344CB8AC3E}">
        <p14:creationId xmlns:p14="http://schemas.microsoft.com/office/powerpoint/2010/main" val="23720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F4E6-F27F-40CB-940F-1C84458C3E98}"/>
              </a:ext>
            </a:extLst>
          </p:cNvPr>
          <p:cNvSpPr>
            <a:spLocks noGrp="1"/>
          </p:cNvSpPr>
          <p:nvPr>
            <p:ph type="ctrTitle"/>
          </p:nvPr>
        </p:nvSpPr>
        <p:spPr>
          <a:xfrm>
            <a:off x="274320" y="210922"/>
            <a:ext cx="7772400" cy="679449"/>
          </a:xfrm>
        </p:spPr>
        <p:txBody>
          <a:bodyPr/>
          <a:lstStyle/>
          <a:p>
            <a:r>
              <a:rPr lang="en-US" altLang="en-US" sz="2800" dirty="0">
                <a:ea typeface="ＭＳ Ｐゴシック" charset="-128"/>
              </a:rPr>
              <a:t>Prompt questions for group discussion:</a:t>
            </a:r>
            <a:br>
              <a:rPr lang="en-US" altLang="en-US" sz="2800" dirty="0">
                <a:ea typeface="ＭＳ Ｐゴシック" charset="-128"/>
              </a:rPr>
            </a:br>
            <a:endParaRPr lang="en-GB" sz="2800" dirty="0"/>
          </a:p>
        </p:txBody>
      </p:sp>
      <p:sp>
        <p:nvSpPr>
          <p:cNvPr id="3" name="Text Placeholder 2">
            <a:extLst>
              <a:ext uri="{FF2B5EF4-FFF2-40B4-BE49-F238E27FC236}">
                <a16:creationId xmlns:a16="http://schemas.microsoft.com/office/drawing/2014/main" id="{293B7A72-CB1E-4552-AB96-B3C098E05045}"/>
              </a:ext>
            </a:extLst>
          </p:cNvPr>
          <p:cNvSpPr>
            <a:spLocks noGrp="1"/>
          </p:cNvSpPr>
          <p:nvPr>
            <p:ph type="body" sz="quarter" idx="13"/>
          </p:nvPr>
        </p:nvSpPr>
        <p:spPr>
          <a:xfrm>
            <a:off x="457200" y="1199375"/>
            <a:ext cx="7839075" cy="3720662"/>
          </a:xfrm>
        </p:spPr>
        <p:txBody>
          <a:bodyPr/>
          <a:lstStyle/>
          <a:p>
            <a:pPr marL="171450" indent="-171450">
              <a:buFont typeface="Arial" panose="020B0604020202020204" pitchFamily="34" charset="0"/>
              <a:buChar char="•"/>
            </a:pPr>
            <a:r>
              <a:rPr lang="en-US" altLang="en-US" dirty="0">
                <a:ea typeface="ＭＳ Ｐゴシック" charset="-128"/>
              </a:rPr>
              <a:t>What shared core values do you have within your group? How might this impact on the way you work with trainee doctors?</a:t>
            </a:r>
          </a:p>
          <a:p>
            <a:pPr marL="171450" indent="-171450">
              <a:buFont typeface="Arial" panose="020B0604020202020204" pitchFamily="34" charset="0"/>
              <a:buChar char="•"/>
            </a:pPr>
            <a:endParaRPr lang="en-US" altLang="en-US" dirty="0">
              <a:ea typeface="ＭＳ Ｐゴシック" charset="-128"/>
            </a:endParaRPr>
          </a:p>
          <a:p>
            <a:pPr marL="171450" indent="-171450">
              <a:buFont typeface="Arial" panose="020B0604020202020204" pitchFamily="34" charset="0"/>
              <a:buChar char="•"/>
            </a:pPr>
            <a:r>
              <a:rPr lang="en-US" altLang="en-US" dirty="0">
                <a:ea typeface="ＭＳ Ｐゴシック" charset="-128"/>
              </a:rPr>
              <a:t>Why are values an important consideration in career coaching and decision making? </a:t>
            </a:r>
          </a:p>
          <a:p>
            <a:pPr marL="171450" indent="-171450">
              <a:buFont typeface="Arial" panose="020B0604020202020204" pitchFamily="34" charset="0"/>
              <a:buChar char="•"/>
            </a:pPr>
            <a:endParaRPr lang="en-US" altLang="en-US" dirty="0">
              <a:ea typeface="ＭＳ Ｐゴシック" charset="-128"/>
            </a:endParaRPr>
          </a:p>
          <a:p>
            <a:pPr marL="171450" indent="-171450">
              <a:buFont typeface="Arial" panose="020B0604020202020204" pitchFamily="34" charset="0"/>
              <a:buChar char="•"/>
            </a:pPr>
            <a:r>
              <a:rPr lang="en-US" altLang="en-US" dirty="0">
                <a:ea typeface="ＭＳ Ｐゴシック" charset="-128"/>
              </a:rPr>
              <a:t>How do you think you will use the ‘Supporting Career Conversations module with trainee doctors ? </a:t>
            </a:r>
          </a:p>
          <a:p>
            <a:pPr marL="171450" indent="-171450">
              <a:buFont typeface="Arial" panose="020B0604020202020204" pitchFamily="34" charset="0"/>
              <a:buChar char="•"/>
            </a:pPr>
            <a:endParaRPr lang="en-US" altLang="en-US" dirty="0">
              <a:ea typeface="ＭＳ Ｐゴシック" charset="-128"/>
            </a:endParaRPr>
          </a:p>
          <a:p>
            <a:pPr marL="171450" indent="-171450">
              <a:buFont typeface="Arial" panose="020B0604020202020204" pitchFamily="34" charset="0"/>
              <a:buChar char="•"/>
            </a:pPr>
            <a:r>
              <a:rPr lang="en-US" altLang="en-US" dirty="0">
                <a:ea typeface="ＭＳ Ｐゴシック" charset="-128"/>
              </a:rPr>
              <a:t>What are the key issues being presented by trainees during supervision?</a:t>
            </a:r>
          </a:p>
          <a:p>
            <a:endParaRPr lang="en-GB" dirty="0"/>
          </a:p>
        </p:txBody>
      </p:sp>
    </p:spTree>
    <p:extLst>
      <p:ext uri="{BB962C8B-B14F-4D97-AF65-F5344CB8AC3E}">
        <p14:creationId xmlns:p14="http://schemas.microsoft.com/office/powerpoint/2010/main" val="395702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97C6-FC33-4DAC-B8B9-758707C4D2D6}"/>
              </a:ext>
            </a:extLst>
          </p:cNvPr>
          <p:cNvSpPr>
            <a:spLocks noGrp="1"/>
          </p:cNvSpPr>
          <p:nvPr>
            <p:ph type="title"/>
          </p:nvPr>
        </p:nvSpPr>
        <p:spPr>
          <a:xfrm>
            <a:off x="-1022465" y="-33251"/>
            <a:ext cx="9144000" cy="842962"/>
          </a:xfrm>
        </p:spPr>
        <p:txBody>
          <a:bodyPr/>
          <a:lstStyle/>
          <a:p>
            <a:r>
              <a:rPr lang="en-GB" sz="3600" b="1" dirty="0">
                <a:solidFill>
                  <a:srgbClr val="A00054"/>
                </a:solidFill>
              </a:rPr>
              <a:t>Educational Supervisor ‘Roles’</a:t>
            </a:r>
          </a:p>
        </p:txBody>
      </p:sp>
      <p:sp>
        <p:nvSpPr>
          <p:cNvPr id="8" name="Oval 7">
            <a:extLst>
              <a:ext uri="{FF2B5EF4-FFF2-40B4-BE49-F238E27FC236}">
                <a16:creationId xmlns:a16="http://schemas.microsoft.com/office/drawing/2014/main" id="{B5B2B849-1362-4DFA-A339-C2DD6CBF4A93}"/>
              </a:ext>
            </a:extLst>
          </p:cNvPr>
          <p:cNvSpPr/>
          <p:nvPr/>
        </p:nvSpPr>
        <p:spPr>
          <a:xfrm>
            <a:off x="604060" y="1249680"/>
            <a:ext cx="2094807" cy="15627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Mentor</a:t>
            </a:r>
          </a:p>
        </p:txBody>
      </p:sp>
      <p:sp>
        <p:nvSpPr>
          <p:cNvPr id="9" name="Content Placeholder 8">
            <a:extLst>
              <a:ext uri="{FF2B5EF4-FFF2-40B4-BE49-F238E27FC236}">
                <a16:creationId xmlns:a16="http://schemas.microsoft.com/office/drawing/2014/main" id="{E7A15D5D-BD14-42EE-B6A3-248ADCFCBDF5}"/>
              </a:ext>
            </a:extLst>
          </p:cNvPr>
          <p:cNvSpPr>
            <a:spLocks noGrp="1"/>
          </p:cNvSpPr>
          <p:nvPr>
            <p:ph idx="1"/>
          </p:nvPr>
        </p:nvSpPr>
        <p:spPr>
          <a:xfrm>
            <a:off x="3092335" y="2161309"/>
            <a:ext cx="3089565" cy="205367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GB" sz="2400" dirty="0"/>
              <a:t>  </a:t>
            </a:r>
            <a:r>
              <a:rPr lang="en-GB" sz="2400" b="1" dirty="0">
                <a:solidFill>
                  <a:schemeClr val="tx1"/>
                </a:solidFill>
              </a:rPr>
              <a:t>Educational    </a:t>
            </a:r>
          </a:p>
          <a:p>
            <a:pPr marL="0" indent="0">
              <a:buNone/>
            </a:pPr>
            <a:r>
              <a:rPr lang="en-GB" sz="2400" b="1" dirty="0">
                <a:solidFill>
                  <a:schemeClr val="tx1"/>
                </a:solidFill>
              </a:rPr>
              <a:t>  Supervisor</a:t>
            </a:r>
          </a:p>
        </p:txBody>
      </p:sp>
      <p:sp>
        <p:nvSpPr>
          <p:cNvPr id="10" name="Oval 9">
            <a:extLst>
              <a:ext uri="{FF2B5EF4-FFF2-40B4-BE49-F238E27FC236}">
                <a16:creationId xmlns:a16="http://schemas.microsoft.com/office/drawing/2014/main" id="{0F6F4C3D-0BF7-4B82-8E08-EECB4935B2A2}"/>
              </a:ext>
            </a:extLst>
          </p:cNvPr>
          <p:cNvSpPr/>
          <p:nvPr/>
        </p:nvSpPr>
        <p:spPr>
          <a:xfrm>
            <a:off x="867295" y="4184505"/>
            <a:ext cx="2094807" cy="15627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Careers Adviser</a:t>
            </a:r>
          </a:p>
        </p:txBody>
      </p:sp>
      <p:sp>
        <p:nvSpPr>
          <p:cNvPr id="11" name="Oval 10">
            <a:extLst>
              <a:ext uri="{FF2B5EF4-FFF2-40B4-BE49-F238E27FC236}">
                <a16:creationId xmlns:a16="http://schemas.microsoft.com/office/drawing/2014/main" id="{E960E725-F64B-42BC-B7B3-8A45B77906BA}"/>
              </a:ext>
            </a:extLst>
          </p:cNvPr>
          <p:cNvSpPr/>
          <p:nvPr/>
        </p:nvSpPr>
        <p:spPr>
          <a:xfrm>
            <a:off x="6312133" y="4184505"/>
            <a:ext cx="2094807" cy="15627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Counsellor</a:t>
            </a:r>
          </a:p>
        </p:txBody>
      </p:sp>
      <p:sp>
        <p:nvSpPr>
          <p:cNvPr id="12" name="Oval 11">
            <a:extLst>
              <a:ext uri="{FF2B5EF4-FFF2-40B4-BE49-F238E27FC236}">
                <a16:creationId xmlns:a16="http://schemas.microsoft.com/office/drawing/2014/main" id="{7934820A-BECD-410B-8EFC-8BB2AA8DB8B4}"/>
              </a:ext>
            </a:extLst>
          </p:cNvPr>
          <p:cNvSpPr/>
          <p:nvPr/>
        </p:nvSpPr>
        <p:spPr>
          <a:xfrm>
            <a:off x="6575368" y="1249680"/>
            <a:ext cx="2094807" cy="156279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Coach</a:t>
            </a:r>
          </a:p>
        </p:txBody>
      </p:sp>
      <p:cxnSp>
        <p:nvCxnSpPr>
          <p:cNvPr id="14" name="Straight Connector 13">
            <a:extLst>
              <a:ext uri="{FF2B5EF4-FFF2-40B4-BE49-F238E27FC236}">
                <a16:creationId xmlns:a16="http://schemas.microsoft.com/office/drawing/2014/main" id="{1E3CAA7A-00B7-4A4C-81D8-12A225237E6C}"/>
              </a:ext>
            </a:extLst>
          </p:cNvPr>
          <p:cNvCxnSpPr>
            <a:stCxn id="8" idx="6"/>
            <a:endCxn id="9" idx="1"/>
          </p:cNvCxnSpPr>
          <p:nvPr/>
        </p:nvCxnSpPr>
        <p:spPr>
          <a:xfrm>
            <a:off x="2698867" y="2031077"/>
            <a:ext cx="845924" cy="430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E3E712-5029-4A47-979C-6F682F387502}"/>
              </a:ext>
            </a:extLst>
          </p:cNvPr>
          <p:cNvCxnSpPr>
            <a:stCxn id="12" idx="2"/>
            <a:endCxn id="9" idx="7"/>
          </p:cNvCxnSpPr>
          <p:nvPr/>
        </p:nvCxnSpPr>
        <p:spPr>
          <a:xfrm flipH="1">
            <a:off x="5729444" y="2031077"/>
            <a:ext cx="845924" cy="430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D888EDB-973C-43A7-94A8-D96DD50908CC}"/>
              </a:ext>
            </a:extLst>
          </p:cNvPr>
          <p:cNvCxnSpPr>
            <a:stCxn id="10" idx="7"/>
            <a:endCxn id="9" idx="3"/>
          </p:cNvCxnSpPr>
          <p:nvPr/>
        </p:nvCxnSpPr>
        <p:spPr>
          <a:xfrm flipV="1">
            <a:off x="2655325" y="3914231"/>
            <a:ext cx="889466" cy="499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CE16985-AE45-4023-9878-C48E60C4D448}"/>
              </a:ext>
            </a:extLst>
          </p:cNvPr>
          <p:cNvCxnSpPr>
            <a:stCxn id="11" idx="1"/>
            <a:endCxn id="9" idx="5"/>
          </p:cNvCxnSpPr>
          <p:nvPr/>
        </p:nvCxnSpPr>
        <p:spPr>
          <a:xfrm flipH="1" flipV="1">
            <a:off x="5729444" y="3914231"/>
            <a:ext cx="889466" cy="49914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409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4150" y="126207"/>
            <a:ext cx="8277225" cy="842962"/>
          </a:xfrm>
        </p:spPr>
        <p:txBody>
          <a:bodyPr/>
          <a:lstStyle/>
          <a:p>
            <a:pPr algn="l"/>
            <a:r>
              <a:rPr lang="en-GB" altLang="en-US" sz="3600" b="1" dirty="0">
                <a:solidFill>
                  <a:srgbClr val="A00054"/>
                </a:solidFill>
              </a:rPr>
              <a:t>Different Roles &amp; Boundaries</a:t>
            </a:r>
            <a:endParaRPr lang="en-US" altLang="en-US" sz="3600" b="1" dirty="0">
              <a:solidFill>
                <a:srgbClr val="A00054"/>
              </a:solidFill>
            </a:endParaRPr>
          </a:p>
        </p:txBody>
      </p:sp>
      <p:sp>
        <p:nvSpPr>
          <p:cNvPr id="18435" name="Content Placeholder 2"/>
          <p:cNvSpPr>
            <a:spLocks noGrp="1"/>
          </p:cNvSpPr>
          <p:nvPr>
            <p:ph idx="1"/>
          </p:nvPr>
        </p:nvSpPr>
        <p:spPr>
          <a:xfrm>
            <a:off x="184150" y="678282"/>
            <a:ext cx="8433707" cy="5286420"/>
          </a:xfrm>
        </p:spPr>
        <p:txBody>
          <a:bodyPr/>
          <a:lstStyle/>
          <a:p>
            <a:pPr>
              <a:buFont typeface="Wingdings" panose="05000000000000000000" pitchFamily="2" charset="2"/>
              <a:buChar char="Ø"/>
            </a:pPr>
            <a:r>
              <a:rPr lang="en-US" altLang="ja-JP" sz="1600" i="1" dirty="0">
                <a:solidFill>
                  <a:schemeClr val="tx1"/>
                </a:solidFill>
                <a:ea typeface="ＭＳ Ｐゴシック" charset="-128"/>
              </a:rPr>
              <a:t>What is the area(s) of concern?</a:t>
            </a:r>
          </a:p>
          <a:p>
            <a:pPr marL="0" indent="0">
              <a:buNone/>
            </a:pPr>
            <a:r>
              <a:rPr lang="en-US" altLang="ja-JP" sz="1600" i="1" dirty="0">
                <a:solidFill>
                  <a:srgbClr val="A00054"/>
                </a:solidFill>
                <a:ea typeface="ＭＳ Ｐゴシック" charset="-128"/>
              </a:rPr>
              <a:t>e.g. Careers/ exams/ bullying/ assertiveness/ health?</a:t>
            </a:r>
          </a:p>
          <a:p>
            <a:pPr marL="0" indent="0">
              <a:buNone/>
            </a:pPr>
            <a:endParaRPr lang="en-US" altLang="ja-JP" sz="1600" i="1" dirty="0">
              <a:solidFill>
                <a:srgbClr val="A00054"/>
              </a:solidFill>
              <a:ea typeface="ＭＳ Ｐゴシック" charset="-128"/>
            </a:endParaRPr>
          </a:p>
          <a:p>
            <a:pPr>
              <a:buFont typeface="Wingdings" panose="05000000000000000000" pitchFamily="2" charset="2"/>
              <a:buChar char="Ø"/>
            </a:pPr>
            <a:r>
              <a:rPr lang="en-US" altLang="ja-JP" sz="1600" i="1" dirty="0">
                <a:solidFill>
                  <a:schemeClr val="tx1"/>
                </a:solidFill>
                <a:ea typeface="ＭＳ Ｐゴシック" charset="-128"/>
              </a:rPr>
              <a:t>Who owns the agenda?</a:t>
            </a:r>
          </a:p>
          <a:p>
            <a:pPr marL="0" indent="0">
              <a:buNone/>
            </a:pPr>
            <a:r>
              <a:rPr lang="en-US" altLang="ja-JP" sz="1600" i="1" dirty="0">
                <a:solidFill>
                  <a:srgbClr val="A00054"/>
                </a:solidFill>
                <a:ea typeface="ＭＳ Ｐゴシック" charset="-128"/>
              </a:rPr>
              <a:t>e.g. Performance/ E-Portfolio/ Prep for exams/ Career discussion</a:t>
            </a:r>
          </a:p>
          <a:p>
            <a:pPr marL="0" indent="0">
              <a:buNone/>
            </a:pPr>
            <a:endParaRPr lang="en-US" altLang="ja-JP" sz="1600" i="1" dirty="0">
              <a:solidFill>
                <a:srgbClr val="A00054"/>
              </a:solidFill>
              <a:ea typeface="ＭＳ Ｐゴシック" charset="-128"/>
            </a:endParaRPr>
          </a:p>
          <a:p>
            <a:pPr>
              <a:buFont typeface="Wingdings" panose="05000000000000000000" pitchFamily="2" charset="2"/>
              <a:buChar char="Ø"/>
            </a:pPr>
            <a:r>
              <a:rPr lang="en-US" altLang="ja-JP" sz="1600" i="1" dirty="0">
                <a:solidFill>
                  <a:schemeClr val="tx1"/>
                </a:solidFill>
                <a:ea typeface="ＭＳ Ｐゴシック" charset="-128"/>
              </a:rPr>
              <a:t>Has the trainee raised specific or general concerns? Which factors may underpin the central issue – what is the reality?</a:t>
            </a:r>
          </a:p>
          <a:p>
            <a:pPr marL="0" indent="0">
              <a:buNone/>
            </a:pPr>
            <a:r>
              <a:rPr lang="en-US" altLang="ja-JP" sz="1600" i="1" dirty="0">
                <a:solidFill>
                  <a:srgbClr val="A00054"/>
                </a:solidFill>
                <a:ea typeface="ＭＳ Ｐゴシック" charset="-128"/>
              </a:rPr>
              <a:t>e.g. specific information required or nominalisation?</a:t>
            </a:r>
          </a:p>
          <a:p>
            <a:pPr marL="0" indent="0">
              <a:buNone/>
            </a:pPr>
            <a:endParaRPr lang="en-US" altLang="ja-JP" sz="1600" i="1" dirty="0">
              <a:solidFill>
                <a:srgbClr val="A00054"/>
              </a:solidFill>
              <a:ea typeface="ＭＳ Ｐゴシック" charset="-128"/>
            </a:endParaRPr>
          </a:p>
          <a:p>
            <a:pPr>
              <a:buFont typeface="Wingdings" panose="05000000000000000000" pitchFamily="2" charset="2"/>
              <a:buChar char="Ø"/>
            </a:pPr>
            <a:r>
              <a:rPr lang="en-US" altLang="ja-JP" sz="1600" i="1" dirty="0">
                <a:solidFill>
                  <a:schemeClr val="tx1"/>
                </a:solidFill>
                <a:ea typeface="ＭＳ Ｐゴシック" charset="-128"/>
              </a:rPr>
              <a:t>Is the concern mainly current, future based or  both?</a:t>
            </a:r>
          </a:p>
          <a:p>
            <a:pPr marL="0" indent="0">
              <a:buNone/>
            </a:pPr>
            <a:r>
              <a:rPr lang="en-US" altLang="ja-JP" sz="1600" i="1" dirty="0">
                <a:solidFill>
                  <a:srgbClr val="A00054"/>
                </a:solidFill>
                <a:ea typeface="ＭＳ Ｐゴシック" charset="-128"/>
              </a:rPr>
              <a:t>e.g. specific support/ mentoring/ coaching</a:t>
            </a:r>
          </a:p>
          <a:p>
            <a:pPr marL="0" indent="0">
              <a:buNone/>
            </a:pPr>
            <a:endParaRPr lang="en-US" altLang="ja-JP" sz="1600" i="1" dirty="0">
              <a:solidFill>
                <a:srgbClr val="A00054"/>
              </a:solidFill>
              <a:ea typeface="ＭＳ Ｐゴシック" charset="-128"/>
            </a:endParaRPr>
          </a:p>
          <a:p>
            <a:pPr>
              <a:buFont typeface="Wingdings" panose="05000000000000000000" pitchFamily="2" charset="2"/>
              <a:buChar char="Ø"/>
            </a:pPr>
            <a:r>
              <a:rPr lang="en-US" altLang="ja-JP" sz="1600" i="1" dirty="0">
                <a:solidFill>
                  <a:schemeClr val="tx1"/>
                </a:solidFill>
                <a:ea typeface="ＭＳ Ｐゴシック" charset="-128"/>
              </a:rPr>
              <a:t>What is the trainee’s perceived emotional state? How are they likely to engage?</a:t>
            </a:r>
          </a:p>
          <a:p>
            <a:pPr marL="0" indent="0">
              <a:buNone/>
            </a:pPr>
            <a:r>
              <a:rPr lang="en-US" altLang="ja-JP" sz="1600" i="1" dirty="0">
                <a:solidFill>
                  <a:srgbClr val="A00054"/>
                </a:solidFill>
                <a:ea typeface="ＭＳ Ｐゴシック" charset="-128"/>
              </a:rPr>
              <a:t>e.g. empathetic/supportive approach – Is now the right time for a career discussion?</a:t>
            </a:r>
          </a:p>
          <a:p>
            <a:pPr marL="0" indent="0">
              <a:buNone/>
            </a:pPr>
            <a:endParaRPr lang="en-US" altLang="ja-JP" sz="1600" i="1" dirty="0">
              <a:solidFill>
                <a:srgbClr val="A00054"/>
              </a:solidFill>
              <a:ea typeface="ＭＳ Ｐゴシック" charset="-128"/>
            </a:endParaRPr>
          </a:p>
          <a:p>
            <a:pPr>
              <a:buFont typeface="Wingdings" panose="05000000000000000000" pitchFamily="2" charset="2"/>
              <a:buChar char="Ø"/>
            </a:pPr>
            <a:r>
              <a:rPr lang="en-US" altLang="ja-JP" sz="1600" i="1" dirty="0">
                <a:solidFill>
                  <a:schemeClr val="tx1"/>
                </a:solidFill>
                <a:ea typeface="ＭＳ Ｐゴシック" charset="-128"/>
              </a:rPr>
              <a:t>Is the issue of concern outside my areas of expertise?</a:t>
            </a:r>
          </a:p>
          <a:p>
            <a:pPr marL="0" indent="0">
              <a:buNone/>
            </a:pPr>
            <a:r>
              <a:rPr lang="en-GB" sz="1600" dirty="0">
                <a:solidFill>
                  <a:srgbClr val="A00054"/>
                </a:solidFill>
                <a:hlinkClick r:id="rId3">
                  <a:extLst>
                    <a:ext uri="{A12FA001-AC4F-418D-AE19-62706E023703}">
                      <ahyp:hlinkClr xmlns:ahyp="http://schemas.microsoft.com/office/drawing/2018/hyperlinkcolor" val="tx"/>
                    </a:ext>
                  </a:extLst>
                </a:hlinkClick>
              </a:rPr>
              <a:t>https://www.lpmde.ac.uk/professional-development/professional-support-unit</a:t>
            </a:r>
            <a:endParaRPr lang="en-GB" sz="1600" i="1" dirty="0">
              <a:solidFill>
                <a:srgbClr val="A00054"/>
              </a:solidFill>
            </a:endParaRPr>
          </a:p>
          <a:p>
            <a:pPr>
              <a:buFont typeface="Wingdings" panose="05000000000000000000" pitchFamily="2" charset="2"/>
              <a:buChar char="Ø"/>
            </a:pPr>
            <a:endParaRPr lang="en-US" altLang="ja-JP" sz="1600" b="1" i="1" dirty="0">
              <a:solidFill>
                <a:srgbClr val="FF0000"/>
              </a:solidFill>
              <a:ea typeface="ＭＳ Ｐゴシック" charset="-128"/>
            </a:endParaRPr>
          </a:p>
          <a:p>
            <a:pPr marL="0" indent="0">
              <a:buNone/>
            </a:pPr>
            <a:endParaRPr lang="en-US" altLang="ja-JP" sz="2400" b="0" i="1" dirty="0">
              <a:ea typeface="ＭＳ Ｐゴシック" charset="-128"/>
            </a:endParaRPr>
          </a:p>
          <a:p>
            <a:pPr marL="0" indent="0">
              <a:buNone/>
            </a:pPr>
            <a:endParaRPr lang="en-US" altLang="ja-JP" sz="2400" b="0" i="1" dirty="0">
              <a:ea typeface="ＭＳ Ｐゴシック" charset="-128"/>
            </a:endParaRPr>
          </a:p>
          <a:p>
            <a:pPr marL="0" indent="0">
              <a:buNone/>
            </a:pPr>
            <a:endParaRPr lang="en-US" altLang="en-US" sz="1400" b="0" i="1" dirty="0">
              <a:ea typeface="ＭＳ Ｐゴシック" charset="-128"/>
            </a:endParaRPr>
          </a:p>
        </p:txBody>
      </p:sp>
    </p:spTree>
    <p:extLst>
      <p:ext uri="{BB962C8B-B14F-4D97-AF65-F5344CB8AC3E}">
        <p14:creationId xmlns:p14="http://schemas.microsoft.com/office/powerpoint/2010/main" val="14748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C99B-9411-4782-9AB7-3614D3393272}"/>
              </a:ext>
            </a:extLst>
          </p:cNvPr>
          <p:cNvSpPr>
            <a:spLocks noGrp="1"/>
          </p:cNvSpPr>
          <p:nvPr>
            <p:ph type="title"/>
          </p:nvPr>
        </p:nvSpPr>
        <p:spPr>
          <a:xfrm>
            <a:off x="147205" y="62778"/>
            <a:ext cx="8277225" cy="1231449"/>
          </a:xfrm>
        </p:spPr>
        <p:txBody>
          <a:bodyPr/>
          <a:lstStyle/>
          <a:p>
            <a:pPr algn="l"/>
            <a:r>
              <a:rPr lang="en-US" sz="3600" b="1" dirty="0">
                <a:solidFill>
                  <a:srgbClr val="A00054"/>
                </a:solidFill>
              </a:rPr>
              <a:t>Differential Attainment – </a:t>
            </a:r>
            <a:br>
              <a:rPr lang="en-US" sz="3600" b="1" dirty="0">
                <a:solidFill>
                  <a:srgbClr val="A00054"/>
                </a:solidFill>
              </a:rPr>
            </a:br>
            <a:r>
              <a:rPr lang="en-US" sz="3600" b="1" dirty="0">
                <a:solidFill>
                  <a:srgbClr val="A00054"/>
                </a:solidFill>
              </a:rPr>
              <a:t>what does it mean?</a:t>
            </a:r>
            <a:br>
              <a:rPr lang="en-US" sz="4000" b="1" dirty="0">
                <a:solidFill>
                  <a:srgbClr val="A00054"/>
                </a:solidFill>
              </a:rPr>
            </a:br>
            <a:endParaRPr lang="en-GB" sz="4000" b="1" dirty="0">
              <a:solidFill>
                <a:srgbClr val="A00054"/>
              </a:solidFill>
            </a:endParaRPr>
          </a:p>
        </p:txBody>
      </p:sp>
      <p:graphicFrame>
        <p:nvGraphicFramePr>
          <p:cNvPr id="7" name="Diagram 6">
            <a:extLst>
              <a:ext uri="{FF2B5EF4-FFF2-40B4-BE49-F238E27FC236}">
                <a16:creationId xmlns:a16="http://schemas.microsoft.com/office/drawing/2014/main" id="{D7BB2254-B208-4C79-937F-0D662EB54AAF}"/>
              </a:ext>
            </a:extLst>
          </p:cNvPr>
          <p:cNvGraphicFramePr/>
          <p:nvPr>
            <p:extLst>
              <p:ext uri="{D42A27DB-BD31-4B8C-83A1-F6EECF244321}">
                <p14:modId xmlns:p14="http://schemas.microsoft.com/office/powerpoint/2010/main" val="2209894008"/>
              </p:ext>
            </p:extLst>
          </p:nvPr>
        </p:nvGraphicFramePr>
        <p:xfrm>
          <a:off x="1330036" y="1531198"/>
          <a:ext cx="6483927" cy="455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695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18F3-3983-4EB0-B880-0FC02C7FB84E}"/>
              </a:ext>
            </a:extLst>
          </p:cNvPr>
          <p:cNvSpPr>
            <a:spLocks noGrp="1"/>
          </p:cNvSpPr>
          <p:nvPr>
            <p:ph type="title"/>
          </p:nvPr>
        </p:nvSpPr>
        <p:spPr>
          <a:xfrm>
            <a:off x="230332" y="126207"/>
            <a:ext cx="8277225" cy="842962"/>
          </a:xfrm>
        </p:spPr>
        <p:txBody>
          <a:bodyPr/>
          <a:lstStyle/>
          <a:p>
            <a:pPr algn="l"/>
            <a:r>
              <a:rPr lang="en-US" sz="3600" b="1" dirty="0">
                <a:solidFill>
                  <a:srgbClr val="A00054"/>
                </a:solidFill>
              </a:rPr>
              <a:t>Exercise 2:</a:t>
            </a:r>
            <a:endParaRPr lang="en-GB" sz="3600" b="1" dirty="0">
              <a:solidFill>
                <a:srgbClr val="A00054"/>
              </a:solidFill>
            </a:endParaRPr>
          </a:p>
        </p:txBody>
      </p:sp>
      <p:sp>
        <p:nvSpPr>
          <p:cNvPr id="3" name="Content Placeholder 2">
            <a:extLst>
              <a:ext uri="{FF2B5EF4-FFF2-40B4-BE49-F238E27FC236}">
                <a16:creationId xmlns:a16="http://schemas.microsoft.com/office/drawing/2014/main" id="{D9A1B56B-BC62-4256-956E-BC864CA1937C}"/>
              </a:ext>
            </a:extLst>
          </p:cNvPr>
          <p:cNvSpPr>
            <a:spLocks noGrp="1"/>
          </p:cNvSpPr>
          <p:nvPr>
            <p:ph idx="1"/>
          </p:nvPr>
        </p:nvSpPr>
        <p:spPr>
          <a:xfrm>
            <a:off x="438150" y="1149927"/>
            <a:ext cx="8277225" cy="4295343"/>
          </a:xfrm>
        </p:spPr>
        <p:txBody>
          <a:bodyPr/>
          <a:lstStyle/>
          <a:p>
            <a:pPr marL="0" indent="0">
              <a:buNone/>
            </a:pPr>
            <a:r>
              <a:rPr lang="en-US" b="1" i="1" u="sng" dirty="0">
                <a:solidFill>
                  <a:srgbClr val="A00054"/>
                </a:solidFill>
              </a:rPr>
              <a:t>Differential Attainment &amp; Supervision</a:t>
            </a:r>
          </a:p>
          <a:p>
            <a:pPr marL="0" indent="0">
              <a:buNone/>
            </a:pPr>
            <a:endParaRPr lang="en-US" i="1" u="sng" dirty="0">
              <a:solidFill>
                <a:srgbClr val="C00000"/>
              </a:solidFill>
            </a:endParaRPr>
          </a:p>
          <a:p>
            <a:pPr>
              <a:buFont typeface="Wingdings" panose="05000000000000000000" pitchFamily="2" charset="2"/>
              <a:buChar char="q"/>
            </a:pPr>
            <a:r>
              <a:rPr lang="en-US" sz="2800" dirty="0">
                <a:solidFill>
                  <a:schemeClr val="tx1"/>
                </a:solidFill>
              </a:rPr>
              <a:t>What are types of issues IMG/BAME doctors face/present with during supervision?</a:t>
            </a:r>
          </a:p>
          <a:p>
            <a:pPr marL="0" indent="0">
              <a:buNone/>
            </a:pPr>
            <a:endParaRPr lang="en-US" sz="2800" dirty="0">
              <a:solidFill>
                <a:schemeClr val="tx1"/>
              </a:solidFill>
            </a:endParaRPr>
          </a:p>
          <a:p>
            <a:pPr>
              <a:buFont typeface="Wingdings" panose="05000000000000000000" pitchFamily="2" charset="2"/>
              <a:buChar char="q"/>
            </a:pPr>
            <a:r>
              <a:rPr lang="en-US" sz="2800" dirty="0">
                <a:solidFill>
                  <a:schemeClr val="tx1"/>
                </a:solidFill>
              </a:rPr>
              <a:t>What potential difficulties would you envisage/have experienced in supporting these doctors?</a:t>
            </a:r>
            <a:endParaRPr lang="en-GB" sz="2800" dirty="0">
              <a:solidFill>
                <a:schemeClr val="tx1"/>
              </a:solidFill>
            </a:endParaRPr>
          </a:p>
        </p:txBody>
      </p:sp>
    </p:spTree>
    <p:extLst>
      <p:ext uri="{BB962C8B-B14F-4D97-AF65-F5344CB8AC3E}">
        <p14:creationId xmlns:p14="http://schemas.microsoft.com/office/powerpoint/2010/main" val="3834950050"/>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4158BFF124FD458588010D971C7CB2" ma:contentTypeVersion="0" ma:contentTypeDescription="Create a new document." ma:contentTypeScope="" ma:versionID="0688c7178dedc12d189cc7c8ba75d3dd">
  <xsd:schema xmlns:xsd="http://www.w3.org/2001/XMLSchema" xmlns:xs="http://www.w3.org/2001/XMLSchema" xmlns:p="http://schemas.microsoft.com/office/2006/metadata/properties" targetNamespace="http://schemas.microsoft.com/office/2006/metadata/properties" ma:root="true" ma:fieldsID="711b5f35d88f7f6ebfe284b0f73f439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A52EB-40E3-493F-AF72-689CCC0C90ED}">
  <ds:schemaRefs>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B068D7C-C855-49E8-92FA-F857FA67E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C2274CB-6261-45F6-A6D6-9F4A3A451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HEE PPT - Master slide deck</Template>
  <TotalTime>5834</TotalTime>
  <Words>2949</Words>
  <Application>Microsoft Office PowerPoint</Application>
  <PresentationFormat>On-screen Show (4:3)</PresentationFormat>
  <Paragraphs>401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HEE PPT - Master slide deck</vt:lpstr>
      <vt:lpstr>PowerPoint Presentation</vt:lpstr>
      <vt:lpstr>Programme aims</vt:lpstr>
      <vt:lpstr>Learning Outcomes: to support participants to increase their: </vt:lpstr>
      <vt:lpstr>Exercise 1:  Your story…</vt:lpstr>
      <vt:lpstr>Prompt questions for group discussion: </vt:lpstr>
      <vt:lpstr>Educational Supervisor ‘Roles’</vt:lpstr>
      <vt:lpstr>Different Roles &amp; Boundaries</vt:lpstr>
      <vt:lpstr>Differential Attainment –  what does it mean? </vt:lpstr>
      <vt:lpstr>Exercise 2:</vt:lpstr>
      <vt:lpstr>Coaching and  Differential Attainment</vt:lpstr>
      <vt:lpstr>PowerPoint Presentation</vt:lpstr>
      <vt:lpstr>TGROW  </vt:lpstr>
      <vt:lpstr>PowerPoint Presentation</vt:lpstr>
      <vt:lpstr>Exercise 3:</vt:lpstr>
      <vt:lpstr>Traps and Pitfalls</vt:lpstr>
      <vt:lpstr>Closed versus open</vt:lpstr>
      <vt:lpstr>Leading versus reflective questions</vt:lpstr>
      <vt:lpstr>Nominalisations</vt:lpstr>
      <vt:lpstr>Slide-past</vt:lpstr>
      <vt:lpstr>Exercise 4: Case studies</vt:lpstr>
      <vt:lpstr>Listening actively – some guidelines</vt:lpstr>
      <vt:lpstr>Identifying Future Needs</vt:lpstr>
    </vt:vector>
  </TitlesOfParts>
  <Company>London deanery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Joseph</dc:creator>
  <cp:lastModifiedBy>ETUMUDON, Emma</cp:lastModifiedBy>
  <cp:revision>252</cp:revision>
  <cp:lastPrinted>2019-09-03T15:37:46Z</cp:lastPrinted>
  <dcterms:created xsi:type="dcterms:W3CDTF">2016-02-01T12:42:42Z</dcterms:created>
  <dcterms:modified xsi:type="dcterms:W3CDTF">2019-10-16T14:14:29Z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0x0101001B4158BFF124FD458588010D971C7CB2</vt:lpwstr>
  </property>
</Properties>
</file>