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66" r:id="rId6"/>
    <p:sldId id="265" r:id="rId7"/>
    <p:sldId id="258" r:id="rId8"/>
    <p:sldId id="263" r:id="rId9"/>
    <p:sldId id="264" r:id="rId10"/>
    <p:sldId id="272" r:id="rId11"/>
    <p:sldId id="259" r:id="rId12"/>
    <p:sldId id="273" r:id="rId13"/>
    <p:sldId id="262" r:id="rId14"/>
    <p:sldId id="260" r:id="rId15"/>
    <p:sldId id="261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09/05/22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FFPMRCA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Exam Resources &amp; Structure</a:t>
            </a:r>
          </a:p>
          <a:p>
            <a:r>
              <a:rPr lang="en-GB" dirty="0" smtClean="0"/>
              <a:t>C.C </a:t>
            </a:r>
            <a:r>
              <a:rPr lang="en-GB" smtClean="0"/>
              <a:t>&amp; </a:t>
            </a:r>
            <a:r>
              <a:rPr lang="en-GB" smtClean="0"/>
              <a:t>E.H 2021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6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MTF</a:t>
            </a:r>
          </a:p>
          <a:p>
            <a:pPr lvl="1"/>
            <a:r>
              <a:rPr lang="en-GB" dirty="0" smtClean="0"/>
              <a:t>40 True-False each with 5 items</a:t>
            </a:r>
          </a:p>
          <a:p>
            <a:r>
              <a:rPr lang="en-GB" dirty="0" smtClean="0"/>
              <a:t>SBA</a:t>
            </a:r>
          </a:p>
          <a:p>
            <a:pPr lvl="1"/>
            <a:r>
              <a:rPr lang="en-GB" dirty="0" smtClean="0"/>
              <a:t>25</a:t>
            </a:r>
          </a:p>
          <a:p>
            <a:r>
              <a:rPr lang="en-GB" dirty="0" smtClean="0"/>
              <a:t>EMQ</a:t>
            </a:r>
          </a:p>
          <a:p>
            <a:pPr lvl="1"/>
            <a:r>
              <a:rPr lang="en-GB" dirty="0" smtClean="0"/>
              <a:t>25 (5</a:t>
            </a:r>
            <a:r>
              <a:rPr lang="en-GB" dirty="0"/>
              <a:t> </a:t>
            </a:r>
            <a:r>
              <a:rPr lang="en-GB" dirty="0" smtClean="0"/>
              <a:t>topics)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8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MCQ’s -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CEACCP/BJA articles relating to pain – MCQ’s at end of article</a:t>
            </a:r>
          </a:p>
          <a:p>
            <a:r>
              <a:rPr lang="en-GB" dirty="0" err="1" smtClean="0"/>
              <a:t>ePAIN</a:t>
            </a:r>
            <a:r>
              <a:rPr lang="en-GB" dirty="0" smtClean="0"/>
              <a:t> MCQ’s</a:t>
            </a:r>
          </a:p>
          <a:p>
            <a:r>
              <a:rPr lang="en-GB" dirty="0" smtClean="0"/>
              <a:t>Final FRCA MCQ book (pain related questions)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0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SOE1 (Clinical)</a:t>
            </a:r>
          </a:p>
          <a:p>
            <a:pPr lvl="1"/>
            <a:r>
              <a:rPr lang="en-GB" dirty="0" smtClean="0"/>
              <a:t>52 minutes</a:t>
            </a:r>
          </a:p>
          <a:p>
            <a:pPr lvl="1"/>
            <a:r>
              <a:rPr lang="en-GB" dirty="0" smtClean="0"/>
              <a:t>1 long case (10 </a:t>
            </a:r>
            <a:r>
              <a:rPr lang="en-GB" dirty="0" err="1" smtClean="0"/>
              <a:t>mins</a:t>
            </a:r>
            <a:r>
              <a:rPr lang="en-GB" dirty="0" smtClean="0"/>
              <a:t> prep, 21 </a:t>
            </a:r>
            <a:r>
              <a:rPr lang="en-GB" dirty="0" err="1" smtClean="0"/>
              <a:t>mins</a:t>
            </a:r>
            <a:r>
              <a:rPr lang="en-GB" dirty="0" smtClean="0"/>
              <a:t> questions)</a:t>
            </a:r>
          </a:p>
          <a:p>
            <a:pPr lvl="1"/>
            <a:r>
              <a:rPr lang="en-GB" dirty="0" smtClean="0"/>
              <a:t>3 short cases (3x7 </a:t>
            </a:r>
            <a:r>
              <a:rPr lang="en-GB" dirty="0" err="1" smtClean="0"/>
              <a:t>mins</a:t>
            </a:r>
            <a:r>
              <a:rPr lang="en-GB" dirty="0" smtClean="0"/>
              <a:t>)</a:t>
            </a:r>
          </a:p>
          <a:p>
            <a:pPr marL="350838" lvl="1" indent="0">
              <a:buNone/>
            </a:pPr>
            <a:endParaRPr lang="en-GB" dirty="0" smtClean="0"/>
          </a:p>
          <a:p>
            <a:r>
              <a:rPr lang="en-GB" dirty="0" smtClean="0"/>
              <a:t>SOE2 (Clinical Science)</a:t>
            </a:r>
          </a:p>
          <a:p>
            <a:pPr lvl="1"/>
            <a:r>
              <a:rPr lang="en-GB" dirty="0" smtClean="0"/>
              <a:t>30 minutes (4 sections)</a:t>
            </a:r>
          </a:p>
          <a:p>
            <a:pPr lvl="1"/>
            <a:r>
              <a:rPr lang="en-GB" dirty="0" smtClean="0"/>
              <a:t>Anatomy</a:t>
            </a:r>
          </a:p>
          <a:p>
            <a:pPr lvl="1"/>
            <a:r>
              <a:rPr lang="en-GB" dirty="0" smtClean="0"/>
              <a:t>Physiology</a:t>
            </a:r>
          </a:p>
          <a:p>
            <a:pPr lvl="1"/>
            <a:r>
              <a:rPr lang="en-GB" dirty="0" smtClean="0"/>
              <a:t>Pharmacology</a:t>
            </a:r>
          </a:p>
          <a:p>
            <a:pPr lvl="1"/>
            <a:r>
              <a:rPr lang="en-GB" dirty="0" smtClean="0"/>
              <a:t>Psychology, Epidemiology &amp; Clinical Measurement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17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SOE – Long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a case with results/investigations – 10 </a:t>
            </a:r>
            <a:r>
              <a:rPr lang="en-GB" dirty="0" err="1" smtClean="0"/>
              <a:t>mins</a:t>
            </a:r>
            <a:endParaRPr lang="en-GB" dirty="0" smtClean="0"/>
          </a:p>
          <a:p>
            <a:r>
              <a:rPr lang="en-GB" dirty="0" smtClean="0"/>
              <a:t>Allowed 1 sheet of paper to write notes on</a:t>
            </a:r>
          </a:p>
          <a:p>
            <a:r>
              <a:rPr lang="en-GB" dirty="0" smtClean="0"/>
              <a:t>Asked to summarise case</a:t>
            </a:r>
          </a:p>
          <a:p>
            <a:r>
              <a:rPr lang="en-GB" dirty="0" smtClean="0"/>
              <a:t>Differential Diagnosis</a:t>
            </a:r>
          </a:p>
          <a:p>
            <a:r>
              <a:rPr lang="en-GB" dirty="0" smtClean="0"/>
              <a:t>More detail about case/topic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898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SOE – Long Case</a:t>
            </a:r>
            <a:endParaRPr lang="en-GB" dirty="0"/>
          </a:p>
        </p:txBody>
      </p:sp>
      <p:pic>
        <p:nvPicPr>
          <p:cNvPr id="4" name="Picture 3" descr="Screen Shot 2021-08-18 at 19.19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07" y="1830257"/>
            <a:ext cx="7153152" cy="44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IASP – Definitions</a:t>
            </a:r>
          </a:p>
          <a:p>
            <a:r>
              <a:rPr lang="en-GB" dirty="0" smtClean="0"/>
              <a:t>ICD-11 – Definitions</a:t>
            </a:r>
          </a:p>
          <a:p>
            <a:pPr lvl="1"/>
            <a:r>
              <a:rPr lang="en-GB" dirty="0" smtClean="0"/>
              <a:t>Chronic primary pain/secondary pain</a:t>
            </a:r>
          </a:p>
          <a:p>
            <a:r>
              <a:rPr lang="en-GB" dirty="0" smtClean="0"/>
              <a:t>NICE Guidelines </a:t>
            </a:r>
          </a:p>
          <a:p>
            <a:r>
              <a:rPr lang="en-GB" dirty="0" smtClean="0"/>
              <a:t>SIGN Guidelines</a:t>
            </a:r>
          </a:p>
          <a:p>
            <a:r>
              <a:rPr lang="en-GB" dirty="0" smtClean="0"/>
              <a:t>BPS Guidelines</a:t>
            </a:r>
          </a:p>
          <a:p>
            <a:r>
              <a:rPr lang="en-GB" dirty="0" smtClean="0"/>
              <a:t>GMC Good Practice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70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British Geriatric Society – Assessment of pain in older people, (2018)</a:t>
            </a:r>
          </a:p>
          <a:p>
            <a:r>
              <a:rPr lang="en-GB" dirty="0" smtClean="0"/>
              <a:t>Royal College of Physicians – CRPS, (2018)</a:t>
            </a:r>
          </a:p>
          <a:p>
            <a:r>
              <a:rPr lang="en-GB" dirty="0" smtClean="0"/>
              <a:t>American College of Rheumatology (2016) &amp; EULAR recommendations (2017) – Fibromyalgia</a:t>
            </a:r>
          </a:p>
          <a:p>
            <a:r>
              <a:rPr lang="en-GB" dirty="0" smtClean="0"/>
              <a:t>NAP3 – Complications with </a:t>
            </a:r>
            <a:r>
              <a:rPr lang="en-GB" dirty="0" err="1" smtClean="0"/>
              <a:t>neuraxial</a:t>
            </a:r>
            <a:r>
              <a:rPr lang="en-GB" dirty="0" smtClean="0"/>
              <a:t> block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37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BPS/FPM joint document - 2019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1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Upcoming Exam dates</a:t>
            </a:r>
            <a:endParaRPr lang="en-GB" dirty="0"/>
          </a:p>
        </p:txBody>
      </p:sp>
      <p:pic>
        <p:nvPicPr>
          <p:cNvPr id="4" name="Content Placeholder 3" descr="Screen Shot 2021-08-18 at 19.53.55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t="20960" r="13828" b="22610"/>
          <a:stretch/>
        </p:blipFill>
        <p:spPr>
          <a:xfrm>
            <a:off x="1280716" y="2276045"/>
            <a:ext cx="6615375" cy="3332331"/>
          </a:xfrm>
        </p:spPr>
      </p:pic>
    </p:spTree>
    <p:extLst>
      <p:ext uri="{BB962C8B-B14F-4D97-AF65-F5344CB8AC3E}">
        <p14:creationId xmlns:p14="http://schemas.microsoft.com/office/powerpoint/2010/main" val="170327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Textbook of Pain - Wall &amp; </a:t>
            </a:r>
            <a:r>
              <a:rPr lang="en-GB" dirty="0" err="1" smtClean="0"/>
              <a:t>Melzacks</a:t>
            </a:r>
            <a:endParaRPr lang="en-GB" dirty="0" smtClean="0"/>
          </a:p>
          <a:p>
            <a:r>
              <a:rPr lang="en-GB" dirty="0" smtClean="0"/>
              <a:t>Oxford pain management Management Library (short text books)</a:t>
            </a:r>
          </a:p>
          <a:p>
            <a:r>
              <a:rPr lang="en-GB" dirty="0" smtClean="0"/>
              <a:t>CEACCP/BJA Articles</a:t>
            </a:r>
          </a:p>
          <a:p>
            <a:r>
              <a:rPr lang="en-GB" dirty="0" err="1" smtClean="0"/>
              <a:t>Neuroanatomy</a:t>
            </a:r>
            <a:r>
              <a:rPr lang="en-GB" dirty="0" smtClean="0"/>
              <a:t> – Crossman &amp; </a:t>
            </a:r>
            <a:r>
              <a:rPr lang="en-GB" dirty="0" err="1" smtClean="0"/>
              <a:t>Neary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293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pic>
        <p:nvPicPr>
          <p:cNvPr id="6" name="Content Placeholder 5" descr="Screen Shot 2021-08-18 at 20.14.49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7173"/>
          <a:stretch/>
        </p:blipFill>
        <p:spPr>
          <a:xfrm>
            <a:off x="900113" y="2035046"/>
            <a:ext cx="7345363" cy="3690354"/>
          </a:xfrm>
        </p:spPr>
      </p:pic>
    </p:spTree>
    <p:extLst>
      <p:ext uri="{BB962C8B-B14F-4D97-AF65-F5344CB8AC3E}">
        <p14:creationId xmlns:p14="http://schemas.microsoft.com/office/powerpoint/2010/main" val="377248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pic>
        <p:nvPicPr>
          <p:cNvPr id="4" name="Content Placeholder 3" descr="Screen Shot 2021-08-18 at 20.16.26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8" b="13795"/>
          <a:stretch/>
        </p:blipFill>
        <p:spPr>
          <a:xfrm>
            <a:off x="900112" y="2657364"/>
            <a:ext cx="7345363" cy="2328134"/>
          </a:xfrm>
        </p:spPr>
      </p:pic>
    </p:spTree>
    <p:extLst>
      <p:ext uri="{BB962C8B-B14F-4D97-AF65-F5344CB8AC3E}">
        <p14:creationId xmlns:p14="http://schemas.microsoft.com/office/powerpoint/2010/main" val="159233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pic>
        <p:nvPicPr>
          <p:cNvPr id="4" name="Content Placeholder 3" descr="Screen Shot 2021-08-18 at 20.12.46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29853" r="57496" b="7173"/>
          <a:stretch/>
        </p:blipFill>
        <p:spPr>
          <a:xfrm>
            <a:off x="3034280" y="1882375"/>
            <a:ext cx="2893150" cy="4183146"/>
          </a:xfrm>
        </p:spPr>
      </p:pic>
    </p:spTree>
    <p:extLst>
      <p:ext uri="{BB962C8B-B14F-4D97-AF65-F5344CB8AC3E}">
        <p14:creationId xmlns:p14="http://schemas.microsoft.com/office/powerpoint/2010/main" val="176808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Psychology</a:t>
            </a:r>
            <a:endParaRPr lang="en-GB" dirty="0"/>
          </a:p>
        </p:txBody>
      </p:sp>
      <p:pic>
        <p:nvPicPr>
          <p:cNvPr id="4" name="Picture 3" descr="Screen Shot 2021-08-18 at 20.01.3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t="39378" r="78647" b="13867"/>
          <a:stretch/>
        </p:blipFill>
        <p:spPr>
          <a:xfrm>
            <a:off x="2866733" y="1768585"/>
            <a:ext cx="3067907" cy="4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Psychology</a:t>
            </a:r>
            <a:endParaRPr lang="en-GB" dirty="0"/>
          </a:p>
        </p:txBody>
      </p:sp>
      <p:pic>
        <p:nvPicPr>
          <p:cNvPr id="4" name="Content Placeholder 3" descr="Screen Shot 2021-08-18 at 19.48.29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9727" r="12973" b="49182"/>
          <a:stretch/>
        </p:blipFill>
        <p:spPr>
          <a:xfrm>
            <a:off x="620620" y="2238320"/>
            <a:ext cx="7952423" cy="2967662"/>
          </a:xfrm>
        </p:spPr>
      </p:pic>
    </p:spTree>
    <p:extLst>
      <p:ext uri="{BB962C8B-B14F-4D97-AF65-F5344CB8AC3E}">
        <p14:creationId xmlns:p14="http://schemas.microsoft.com/office/powerpoint/2010/main" val="179733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CEACCP, 2007</a:t>
            </a:r>
          </a:p>
          <a:p>
            <a:pPr lvl="1"/>
            <a:r>
              <a:rPr lang="en-GB" dirty="0" smtClean="0"/>
              <a:t>Statistics 1, 2 &amp; 3 </a:t>
            </a:r>
            <a:endParaRPr lang="en-GB" dirty="0"/>
          </a:p>
          <a:p>
            <a:r>
              <a:rPr lang="en-GB" dirty="0" smtClean="0"/>
              <a:t>NNT, NNH, ARR, RRR, RR</a:t>
            </a:r>
          </a:p>
          <a:p>
            <a:r>
              <a:rPr lang="en-GB" dirty="0" smtClean="0"/>
              <a:t>NICE grade of recommendations</a:t>
            </a:r>
          </a:p>
          <a:p>
            <a:pPr lvl="1"/>
            <a:r>
              <a:rPr lang="en-GB" dirty="0" smtClean="0"/>
              <a:t>A-D</a:t>
            </a:r>
          </a:p>
          <a:p>
            <a:r>
              <a:rPr lang="en-GB" dirty="0" smtClean="0"/>
              <a:t>Levels of evidence</a:t>
            </a:r>
          </a:p>
          <a:p>
            <a:pPr lvl="1"/>
            <a:r>
              <a:rPr lang="en-GB" dirty="0" smtClean="0"/>
              <a:t>1a, 1b, 2a, 2b, 3, 4</a:t>
            </a:r>
          </a:p>
          <a:p>
            <a:r>
              <a:rPr lang="en-GB" dirty="0" smtClean="0"/>
              <a:t>Clinical Trials – How to design, Phase 1 – Phase 4</a:t>
            </a:r>
          </a:p>
        </p:txBody>
      </p:sp>
    </p:spTree>
    <p:extLst>
      <p:ext uri="{BB962C8B-B14F-4D97-AF65-F5344CB8AC3E}">
        <p14:creationId xmlns:p14="http://schemas.microsoft.com/office/powerpoint/2010/main" val="403170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FPM </a:t>
            </a:r>
            <a:endParaRPr lang="en-GB" dirty="0"/>
          </a:p>
        </p:txBody>
      </p:sp>
      <p:pic>
        <p:nvPicPr>
          <p:cNvPr id="4" name="Content Placeholder 3" descr="Screen Shot 2021-08-18 at 19.55.5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4" t="7173" r="29413" b="7173"/>
          <a:stretch/>
        </p:blipFill>
        <p:spPr>
          <a:xfrm>
            <a:off x="454948" y="2114645"/>
            <a:ext cx="3014037" cy="3931920"/>
          </a:xfrm>
        </p:spPr>
      </p:pic>
      <p:pic>
        <p:nvPicPr>
          <p:cNvPr id="5" name="Picture 4" descr="Screen Shot 2021-08-18 at 19.55.5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3689" r="20809" b="6083"/>
          <a:stretch/>
        </p:blipFill>
        <p:spPr>
          <a:xfrm>
            <a:off x="3293566" y="1971612"/>
            <a:ext cx="5198817" cy="42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2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89</TotalTime>
  <Words>310</Words>
  <Application>Microsoft Macintosh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Capital</vt:lpstr>
      <vt:lpstr>FFPMRCA</vt:lpstr>
      <vt:lpstr>Resources</vt:lpstr>
      <vt:lpstr>Resources</vt:lpstr>
      <vt:lpstr>Resources</vt:lpstr>
      <vt:lpstr>Resources</vt:lpstr>
      <vt:lpstr>Psychology</vt:lpstr>
      <vt:lpstr>Psychology</vt:lpstr>
      <vt:lpstr>Statistics</vt:lpstr>
      <vt:lpstr>FPM </vt:lpstr>
      <vt:lpstr>MCQ - Structure</vt:lpstr>
      <vt:lpstr>MCQ’s - Resources</vt:lpstr>
      <vt:lpstr>SOE</vt:lpstr>
      <vt:lpstr>SOE – Long Case</vt:lpstr>
      <vt:lpstr>SOE – Long Case</vt:lpstr>
      <vt:lpstr>Guidelines</vt:lpstr>
      <vt:lpstr>Specific Guidelines</vt:lpstr>
      <vt:lpstr>Outcome Measures</vt:lpstr>
      <vt:lpstr>Upcoming Exam dates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FFPMRCA</dc:title>
  <dc:creator>Catherine Cook</dc:creator>
  <cp:lastModifiedBy>Fauzia Hasnie</cp:lastModifiedBy>
  <cp:revision>11</cp:revision>
  <dcterms:created xsi:type="dcterms:W3CDTF">2021-08-18T18:21:10Z</dcterms:created>
  <dcterms:modified xsi:type="dcterms:W3CDTF">2022-05-09T08:14:28Z</dcterms:modified>
</cp:coreProperties>
</file>